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8">
  <p:sldMasterIdLst>
    <p:sldMasterId id="2147483660" r:id="rId1"/>
  </p:sldMasterIdLst>
  <p:notesMasterIdLst>
    <p:notesMasterId r:id="rId19"/>
  </p:notesMasterIdLst>
  <p:sldIdLst>
    <p:sldId id="289" r:id="rId2"/>
    <p:sldId id="290" r:id="rId3"/>
    <p:sldId id="291" r:id="rId4"/>
    <p:sldId id="292" r:id="rId5"/>
    <p:sldId id="293" r:id="rId6"/>
    <p:sldId id="294" r:id="rId7"/>
    <p:sldId id="295" r:id="rId8"/>
    <p:sldId id="296" r:id="rId9"/>
    <p:sldId id="297" r:id="rId10"/>
    <p:sldId id="298" r:id="rId11"/>
    <p:sldId id="299" r:id="rId12"/>
    <p:sldId id="300" r:id="rId13"/>
    <p:sldId id="301" r:id="rId14"/>
    <p:sldId id="302" r:id="rId15"/>
    <p:sldId id="303" r:id="rId16"/>
    <p:sldId id="304" r:id="rId17"/>
    <p:sldId id="305" r:id="rId18"/>
  </p:sldIdLst>
  <p:sldSz cx="9144000" cy="6858000" type="screen4x3"/>
  <p:notesSz cx="6781800"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ulet Maksut" initials="DM" lastIdx="2" clrIdx="0">
    <p:extLst>
      <p:ext uri="{19B8F6BF-5375-455C-9EA6-DF929625EA0E}">
        <p15:presenceInfo xmlns:p15="http://schemas.microsoft.com/office/powerpoint/2012/main" userId="Daulet Maksu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4" autoAdjust="0"/>
    <p:restoredTop sz="85560" autoAdjust="0"/>
  </p:normalViewPr>
  <p:slideViewPr>
    <p:cSldViewPr>
      <p:cViewPr varScale="1">
        <p:scale>
          <a:sx n="67" d="100"/>
          <a:sy n="67" d="100"/>
        </p:scale>
        <p:origin x="1248" y="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38780" cy="49633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1451" y="0"/>
            <a:ext cx="2938780" cy="496332"/>
          </a:xfrm>
          <a:prstGeom prst="rect">
            <a:avLst/>
          </a:prstGeom>
        </p:spPr>
        <p:txBody>
          <a:bodyPr vert="horz" lIns="91440" tIns="45720" rIns="91440" bIns="45720" rtlCol="0"/>
          <a:lstStyle>
            <a:lvl1pPr algn="r">
              <a:defRPr sz="1200"/>
            </a:lvl1pPr>
          </a:lstStyle>
          <a:p>
            <a:fld id="{9BBCB501-971D-4FBD-BA73-FF4061DA74FD}" type="datetimeFigureOut">
              <a:rPr lang="ru-RU" smtClean="0"/>
              <a:pPr/>
              <a:t>21.04.2021</a:t>
            </a:fld>
            <a:endParaRPr lang="ru-RU"/>
          </a:p>
        </p:txBody>
      </p:sp>
      <p:sp>
        <p:nvSpPr>
          <p:cNvPr id="4" name="Образ слайда 3"/>
          <p:cNvSpPr>
            <a:spLocks noGrp="1" noRot="1" noChangeAspect="1"/>
          </p:cNvSpPr>
          <p:nvPr>
            <p:ph type="sldImg" idx="2"/>
          </p:nvPr>
        </p:nvSpPr>
        <p:spPr>
          <a:xfrm>
            <a:off x="909638"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8180" y="4715153"/>
            <a:ext cx="5425440" cy="4466987"/>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28583"/>
            <a:ext cx="2938780" cy="49633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1451" y="9428583"/>
            <a:ext cx="2938780" cy="496332"/>
          </a:xfrm>
          <a:prstGeom prst="rect">
            <a:avLst/>
          </a:prstGeom>
        </p:spPr>
        <p:txBody>
          <a:bodyPr vert="horz" lIns="91440" tIns="45720" rIns="91440" bIns="45720" rtlCol="0" anchor="b"/>
          <a:lstStyle>
            <a:lvl1pPr algn="r">
              <a:defRPr sz="1200"/>
            </a:lvl1pPr>
          </a:lstStyle>
          <a:p>
            <a:fld id="{BD9EB3E4-959F-47A6-9C13-ED7A5D5E5E65}" type="slidenum">
              <a:rPr lang="ru-RU" smtClean="0"/>
              <a:pPr/>
              <a:t>‹#›</a:t>
            </a:fld>
            <a:endParaRPr lang="ru-RU"/>
          </a:p>
        </p:txBody>
      </p:sp>
    </p:spTree>
    <p:extLst>
      <p:ext uri="{BB962C8B-B14F-4D97-AF65-F5344CB8AC3E}">
        <p14:creationId xmlns:p14="http://schemas.microsoft.com/office/powerpoint/2010/main" val="2250856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0B41ECE4-ABB2-4F96-BA92-C990E98519B9}" type="datetime1">
              <a:rPr lang="ru-RU" smtClean="0"/>
              <a:t>21.04.2021</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D6F87789-79C0-4369-89FF-5E19A7612EE5}"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E5C25F8E-C3A8-4235-BD01-EE1ACAA97434}" type="datetime1">
              <a:rPr lang="ru-RU" smtClean="0"/>
              <a:t>21.04.2021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697FF171-832E-4869-922D-E5CB08275789}" type="datetime1">
              <a:rPr lang="ru-RU" smtClean="0"/>
              <a:t>21.04.2021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4"/>
          </p:nvPr>
        </p:nvSpPr>
        <p:spPr/>
        <p:txBody>
          <a:bodyPr rtlCol="0"/>
          <a:lstStyle/>
          <a:p>
            <a:fld id="{8CA841A6-38A9-4AE5-8EDD-77F38EA7C22C}" type="datetime1">
              <a:rPr lang="ru-RU" smtClean="0"/>
              <a:t>21.04.2021</a:t>
            </a:fld>
            <a:endParaRPr lang="ru-RU"/>
          </a:p>
        </p:txBody>
      </p:sp>
      <p:sp>
        <p:nvSpPr>
          <p:cNvPr id="9" name="Номер слайда 8"/>
          <p:cNvSpPr>
            <a:spLocks noGrp="1"/>
          </p:cNvSpPr>
          <p:nvPr>
            <p:ph type="sldNum" sz="quarter" idx="15"/>
          </p:nvPr>
        </p:nvSpPr>
        <p:spPr/>
        <p:txBody>
          <a:bodyPr rtlCol="0"/>
          <a:lstStyle/>
          <a:p>
            <a:fld id="{D6F87789-79C0-4369-89FF-5E19A7612EE5}"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64DBB4C3-C6A9-43C2-9A0A-D02B284D9606}" type="datetime1">
              <a:rPr lang="ru-RU" smtClean="0"/>
              <a:t>21.04.2021</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D6F87789-79C0-4369-89FF-5E19A7612EE5}"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BE126486-76D2-4727-8BA5-732B6994B5C5}" type="datetime1">
              <a:rPr lang="ru-RU" smtClean="0"/>
              <a:t>21.04.2021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F87789-79C0-4369-89FF-5E19A7612EE5}" type="slidenum">
              <a:rPr lang="ru-RU" smtClean="0"/>
              <a:pPr/>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a:t>Образец заголовка</a:t>
            </a:r>
            <a:endParaRPr kumimoji="0" lang="en-US"/>
          </a:p>
        </p:txBody>
      </p:sp>
      <p:sp>
        <p:nvSpPr>
          <p:cNvPr id="7" name="Дата 6"/>
          <p:cNvSpPr>
            <a:spLocks noGrp="1"/>
          </p:cNvSpPr>
          <p:nvPr>
            <p:ph type="dt" sz="half" idx="10"/>
          </p:nvPr>
        </p:nvSpPr>
        <p:spPr/>
        <p:txBody>
          <a:bodyPr/>
          <a:lstStyle/>
          <a:p>
            <a:fld id="{698AC4B5-E5E4-48B6-B2DD-56C5CE6E58CD}" type="datetime1">
              <a:rPr lang="ru-RU" smtClean="0"/>
              <a:t>21.04.2021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6F87789-79C0-4369-89FF-5E19A7612EE5}" type="slidenum">
              <a:rPr lang="ru-RU" smtClean="0"/>
              <a:pPr/>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6" name="Дата 5"/>
          <p:cNvSpPr>
            <a:spLocks noGrp="1"/>
          </p:cNvSpPr>
          <p:nvPr>
            <p:ph type="dt" sz="half" idx="10"/>
          </p:nvPr>
        </p:nvSpPr>
        <p:spPr/>
        <p:txBody>
          <a:bodyPr rtlCol="0"/>
          <a:lstStyle/>
          <a:p>
            <a:fld id="{BA00AF11-0F10-4DAA-9D79-486E59F53378}" type="datetime1">
              <a:rPr lang="ru-RU" smtClean="0"/>
              <a:t>21.04.2021</a:t>
            </a:fld>
            <a:endParaRPr lang="ru-RU"/>
          </a:p>
        </p:txBody>
      </p:sp>
      <p:sp>
        <p:nvSpPr>
          <p:cNvPr id="7" name="Номер слайда 6"/>
          <p:cNvSpPr>
            <a:spLocks noGrp="1"/>
          </p:cNvSpPr>
          <p:nvPr>
            <p:ph type="sldNum" sz="quarter" idx="11"/>
          </p:nvPr>
        </p:nvSpPr>
        <p:spPr/>
        <p:txBody>
          <a:bodyPr rtlCol="0"/>
          <a:lstStyle/>
          <a:p>
            <a:fld id="{D6F87789-79C0-4369-89FF-5E19A7612EE5}"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5869E12-1157-445D-A2DF-3F219FAA9D90}" type="datetime1">
              <a:rPr lang="ru-RU" smtClean="0"/>
              <a:t>21.04.2021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1" name="Дата 20"/>
          <p:cNvSpPr>
            <a:spLocks noGrp="1"/>
          </p:cNvSpPr>
          <p:nvPr>
            <p:ph type="dt" sz="half" idx="14"/>
          </p:nvPr>
        </p:nvSpPr>
        <p:spPr/>
        <p:txBody>
          <a:bodyPr rtlCol="0"/>
          <a:lstStyle/>
          <a:p>
            <a:fld id="{254F01D8-67B5-489B-A243-72DA8A8DA529}" type="datetime1">
              <a:rPr lang="ru-RU" smtClean="0"/>
              <a:t>21.04.2021</a:t>
            </a:fld>
            <a:endParaRPr lang="ru-RU"/>
          </a:p>
        </p:txBody>
      </p:sp>
      <p:sp>
        <p:nvSpPr>
          <p:cNvPr id="22" name="Номер слайда 21"/>
          <p:cNvSpPr>
            <a:spLocks noGrp="1"/>
          </p:cNvSpPr>
          <p:nvPr>
            <p:ph type="sldNum" sz="quarter" idx="15"/>
          </p:nvPr>
        </p:nvSpPr>
        <p:spPr/>
        <p:txBody>
          <a:bodyPr rtlCol="0"/>
          <a:lstStyle/>
          <a:p>
            <a:fld id="{D6F87789-79C0-4369-89FF-5E19A7612EE5}"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EEC5234B-A3C9-46B4-B874-77CC4591058E}" type="datetime1">
              <a:rPr lang="ru-RU" smtClean="0"/>
              <a:t>21.04.2021</a:t>
            </a:fld>
            <a:endParaRPr lang="ru-RU"/>
          </a:p>
        </p:txBody>
      </p:sp>
      <p:sp>
        <p:nvSpPr>
          <p:cNvPr id="18" name="Номер слайда 17"/>
          <p:cNvSpPr>
            <a:spLocks noGrp="1"/>
          </p:cNvSpPr>
          <p:nvPr>
            <p:ph type="sldNum" sz="quarter" idx="11"/>
          </p:nvPr>
        </p:nvSpPr>
        <p:spPr/>
        <p:txBody>
          <a:bodyPr rtlCol="0"/>
          <a:lstStyle/>
          <a:p>
            <a:fld id="{D6F87789-79C0-4369-89FF-5E19A7612EE5}"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BC1BD55-643C-4204-BC5A-F5FFA5E84B7A}" type="datetime1">
              <a:rPr lang="ru-RU" smtClean="0"/>
              <a:t>21.04.2021</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6F87789-79C0-4369-89FF-5E19A7612EE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21C39B-038E-4CE8-BD6E-6347885CE84E}"/>
              </a:ext>
            </a:extLst>
          </p:cNvPr>
          <p:cNvSpPr>
            <a:spLocks noGrp="1"/>
          </p:cNvSpPr>
          <p:nvPr>
            <p:ph type="title"/>
          </p:nvPr>
        </p:nvSpPr>
        <p:spPr>
          <a:xfrm>
            <a:off x="1763688" y="274638"/>
            <a:ext cx="6161112" cy="778098"/>
          </a:xfrm>
        </p:spPr>
        <p:txBody>
          <a:bodyPr>
            <a:normAutofit/>
          </a:bodyPr>
          <a:lstStyle/>
          <a:p>
            <a:pPr marL="0" marR="0" lvl="0" indent="0" algn="ctr" defTabSz="914400" rtl="0" eaLnBrk="1" fontAlgn="auto" latinLnBrk="0" hangingPunct="1">
              <a:lnSpc>
                <a:spcPct val="100000"/>
              </a:lnSpc>
              <a:spcBef>
                <a:spcPts val="0"/>
              </a:spcBef>
              <a:spcAft>
                <a:spcPts val="0"/>
              </a:spcAft>
              <a:tabLst/>
              <a:defRPr/>
            </a:pPr>
            <a:r>
              <a:rPr lang="kk-KZ" sz="2000" kern="0" cap="none" dirty="0">
                <a:solidFill>
                  <a:schemeClr val="tx1"/>
                </a:solidFill>
                <a:latin typeface="Times New Roman"/>
                <a:ea typeface="Times New Roman"/>
                <a:cs typeface="Times New Roman"/>
                <a:sym typeface="Times New Roman"/>
              </a:rPr>
              <a:t>Ә</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л-Фараби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атындағы</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Қазақ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ұлттық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университеті</a:t>
            </a:r>
            <a:b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br>
            <a:r>
              <a:rPr lang="ru-RU" sz="2000" kern="0" cap="none" dirty="0">
                <a:solidFill>
                  <a:schemeClr val="tx1"/>
                </a:solidFill>
                <a:latin typeface="Times New Roman"/>
                <a:ea typeface="Times New Roman"/>
                <a:cs typeface="Times New Roman"/>
                <a:sym typeface="Times New Roman"/>
              </a:rPr>
              <a:t>Х</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имия</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және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химиялық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технология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факультеті</a:t>
            </a:r>
            <a:endParaRPr lang="ru-RU" sz="2000" dirty="0">
              <a:solidFill>
                <a:schemeClr val="tx1"/>
              </a:solidFill>
            </a:endParaRPr>
          </a:p>
        </p:txBody>
      </p:sp>
      <p:sp>
        <p:nvSpPr>
          <p:cNvPr id="3" name="Объект 2">
            <a:extLst>
              <a:ext uri="{FF2B5EF4-FFF2-40B4-BE49-F238E27FC236}">
                <a16:creationId xmlns:a16="http://schemas.microsoft.com/office/drawing/2014/main" id="{DB0BD90E-5A96-4146-A865-D8E252CC9F96}"/>
              </a:ext>
            </a:extLst>
          </p:cNvPr>
          <p:cNvSpPr>
            <a:spLocks noGrp="1"/>
          </p:cNvSpPr>
          <p:nvPr>
            <p:ph sz="quarter" idx="1"/>
          </p:nvPr>
        </p:nvSpPr>
        <p:spPr>
          <a:xfrm>
            <a:off x="467544" y="1268760"/>
            <a:ext cx="8208912" cy="5061176"/>
          </a:xfrm>
        </p:spPr>
        <p:txBody>
          <a:bodyPr>
            <a:normAutofit fontScale="92500" lnSpcReduction="20000"/>
          </a:bodyPr>
          <a:lstStyle/>
          <a:p>
            <a:pPr indent="0" algn="just">
              <a:lnSpc>
                <a:spcPct val="107000"/>
              </a:lnSpc>
              <a:spcAft>
                <a:spcPts val="800"/>
              </a:spcAft>
              <a:buNone/>
            </a:pPr>
            <a:endParaRPr lang="kk-KZ" sz="3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ru-RU" sz="3600" b="1" dirty="0">
                <a:latin typeface="Times New Roman" panose="02020603050405020304" pitchFamily="18" charset="0"/>
                <a:ea typeface="Calibri" panose="020F0502020204030204" pitchFamily="34" charset="0"/>
                <a:cs typeface="Times New Roman" panose="02020603050405020304" pitchFamily="18" charset="0"/>
              </a:rPr>
              <a:t>	</a:t>
            </a:r>
            <a:r>
              <a:rPr lang="kk-KZ" sz="3600" b="1" dirty="0">
                <a:effectLst/>
                <a:latin typeface="Times New Roman" panose="02020603050405020304" pitchFamily="18" charset="0"/>
                <a:ea typeface="Calibri" panose="020F0502020204030204" pitchFamily="34" charset="0"/>
                <a:cs typeface="Times New Roman" panose="02020603050405020304" pitchFamily="18" charset="0"/>
              </a:rPr>
              <a:t>Кулонометрия және электргравиметрия. Жалпы сипаттамасы, теориялық негіздері. Талдауда Фарадей заңының қолданылуы</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457200" algn="just">
              <a:spcBef>
                <a:spcPts val="0"/>
              </a:spcBef>
              <a:buNone/>
            </a:pPr>
            <a:endParaRPr lang="ru-RU"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a:p>
            <a:endParaRPr lang="ru-RU" dirty="0"/>
          </a:p>
          <a:p>
            <a:endParaRPr lang="ru-RU" dirty="0"/>
          </a:p>
          <a:p>
            <a:pPr marL="0" indent="0">
              <a:buNone/>
            </a:pPr>
            <a:r>
              <a:rPr lang="ru-RU" sz="2100" dirty="0"/>
              <a:t>                                                      Д</a:t>
            </a:r>
            <a:r>
              <a:rPr lang="kk-KZ" sz="2100" dirty="0"/>
              <a:t>әріскер </a:t>
            </a:r>
            <a:r>
              <a:rPr lang="ru-RU" sz="2100" dirty="0"/>
              <a:t>- Исмаилова А.Г.</a:t>
            </a:r>
          </a:p>
          <a:p>
            <a:endParaRPr lang="ru-RU" dirty="0"/>
          </a:p>
        </p:txBody>
      </p:sp>
    </p:spTree>
    <p:extLst>
      <p:ext uri="{BB962C8B-B14F-4D97-AF65-F5344CB8AC3E}">
        <p14:creationId xmlns:p14="http://schemas.microsoft.com/office/powerpoint/2010/main" val="2970904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3DA2572-85AA-409E-ACD6-E9862070B0E8}"/>
              </a:ext>
            </a:extLst>
          </p:cNvPr>
          <p:cNvSpPr>
            <a:spLocks noGrp="1"/>
          </p:cNvSpPr>
          <p:nvPr>
            <p:ph sz="quarter" idx="1"/>
          </p:nvPr>
        </p:nvSpPr>
        <p:spPr>
          <a:xfrm>
            <a:off x="457200" y="332656"/>
            <a:ext cx="8147248" cy="6141296"/>
          </a:xfrm>
        </p:spPr>
        <p:txBody>
          <a:bodyPr>
            <a:normAutofit fontScale="85000" lnSpcReduction="20000"/>
          </a:bodyPr>
          <a:lstStyle/>
          <a:p>
            <a:pPr indent="0" algn="just">
              <a:lnSpc>
                <a:spcPct val="107000"/>
              </a:lnSpc>
              <a:spcAft>
                <a:spcPts val="800"/>
              </a:spcAft>
              <a:buNone/>
            </a:pPr>
            <a:r>
              <a:rPr lang="kk-KZ" sz="2400" kern="12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Кулонометрлік титрлеу тұрақты ток кезінде жүзеге асырылады, процесс электрод бетінде анықталатын қосылыс титрантпен электрхимиялық реакцияға түсуге негізделген. Қолданылатын титрантты </a:t>
            </a:r>
            <a:r>
              <a:rPr lang="kk-KZ" sz="2400" i="1" kern="12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электргенерирленген титрант</a:t>
            </a:r>
            <a:r>
              <a:rPr lang="kk-KZ" sz="2400" kern="12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деп атайды, ал қолданылған электродты </a:t>
            </a:r>
            <a:r>
              <a:rPr lang="kk-KZ" sz="2400" i="1" kern="12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генераторлы электрод</a:t>
            </a:r>
            <a:r>
              <a:rPr lang="kk-KZ" sz="2400" kern="12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деп атайды. Егер титрант анықтайтын компонентпен стехиометриялы, әрі өзара тез әрекеттесcе, жұмсалған электр мөлшері арқылы анықталатын компоненттің массасы есептеледі.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Электргенерирленген титрантты еріткіштер қолдану арқылы пайдаланады. Мысалы ретінде суды қарастыруға болады, реакция генераторлы электродқа байланысты, егер генераторлы электрод </a:t>
            </a:r>
            <a:r>
              <a:rPr lang="kk-KZ" sz="2400" i="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катод болса</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Bef>
                <a:spcPts val="0"/>
              </a:spcBef>
              <a:buNone/>
            </a:pPr>
            <a:r>
              <a:rPr lang="ru-RU"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t>
            </a:r>
            <a:r>
              <a:rPr lang="ru-RU" sz="2400" kern="1200" baseline="-25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a:t>
            </a:r>
            <a:r>
              <a:rPr lang="ru-RU"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a:t>
            </a:r>
            <a:r>
              <a:rPr lang="ru-RU" sz="2400" kern="120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1/2</a:t>
            </a:r>
            <a:r>
              <a:rPr lang="en-US"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t>
            </a:r>
            <a:r>
              <a:rPr lang="ru-RU" sz="2400" kern="1200" baseline="-25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ru-RU"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ОН</a:t>
            </a:r>
            <a:r>
              <a:rPr lang="ru-RU" sz="2400" kern="120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ал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генераторлы</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электрод </a:t>
            </a:r>
            <a:r>
              <a:rPr lang="ru-RU"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анод</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болатын</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болса</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реакция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теңдеуі</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былай</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орындалады</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spcAft>
                <a:spcPts val="800"/>
              </a:spcAft>
              <a:buNone/>
            </a:pP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t>
            </a:r>
            <a:r>
              <a:rPr lang="ru-RU" sz="2400" baseline="-25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 - 2e</a:t>
            </a:r>
            <a:r>
              <a:rPr lang="ru-RU" sz="240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1/2О</a:t>
            </a:r>
            <a:r>
              <a:rPr lang="ru-RU" sz="2400" baseline="-25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+ 2Н</a:t>
            </a:r>
            <a:r>
              <a:rPr lang="ru-RU" sz="240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Осылайша</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алынған</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электргенерирленген</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ОН</a:t>
            </a:r>
            <a:r>
              <a:rPr lang="ru-RU" sz="240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және</a:t>
            </a:r>
            <a:r>
              <a:rPr lang="ru-RU" sz="240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a:t>
            </a:r>
            <a:r>
              <a:rPr lang="ru-RU" sz="240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иондарын</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қышқылдар</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мен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негіздерді</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титрлеу</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үшін</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қолдануға</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болады</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71E6D73D-4544-46E7-8766-3689E35F86AB}"/>
              </a:ext>
            </a:extLst>
          </p:cNvPr>
          <p:cNvSpPr>
            <a:spLocks noGrp="1"/>
          </p:cNvSpPr>
          <p:nvPr>
            <p:ph type="sldNum" sz="quarter" idx="15"/>
          </p:nvPr>
        </p:nvSpPr>
        <p:spPr/>
        <p:txBody>
          <a:bodyPr/>
          <a:lstStyle/>
          <a:p>
            <a:fld id="{D6F87789-79C0-4369-89FF-5E19A7612EE5}" type="slidenum">
              <a:rPr lang="ru-RU" smtClean="0"/>
              <a:pPr/>
              <a:t>10</a:t>
            </a:fld>
            <a:endParaRPr lang="ru-RU"/>
          </a:p>
        </p:txBody>
      </p:sp>
    </p:spTree>
    <p:extLst>
      <p:ext uri="{BB962C8B-B14F-4D97-AF65-F5344CB8AC3E}">
        <p14:creationId xmlns:p14="http://schemas.microsoft.com/office/powerpoint/2010/main" val="786594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6673B902-2C04-43F6-B894-73B075F93575}"/>
              </a:ext>
            </a:extLst>
          </p:cNvPr>
          <p:cNvPicPr>
            <a:picLocks noGrp="1" noChangeAspect="1"/>
          </p:cNvPicPr>
          <p:nvPr>
            <p:ph sz="quarter" idx="1"/>
          </p:nvPr>
        </p:nvPicPr>
        <p:blipFill>
          <a:blip r:embed="rId2"/>
          <a:stretch>
            <a:fillRect/>
          </a:stretch>
        </p:blipFill>
        <p:spPr>
          <a:xfrm>
            <a:off x="755576" y="188640"/>
            <a:ext cx="7560840" cy="6285185"/>
          </a:xfrm>
          <a:prstGeom prst="rect">
            <a:avLst/>
          </a:prstGeom>
        </p:spPr>
      </p:pic>
      <p:sp>
        <p:nvSpPr>
          <p:cNvPr id="4" name="Номер слайда 3">
            <a:extLst>
              <a:ext uri="{FF2B5EF4-FFF2-40B4-BE49-F238E27FC236}">
                <a16:creationId xmlns:a16="http://schemas.microsoft.com/office/drawing/2014/main" id="{454EC016-A4EE-4D12-B9A5-84B37CF8D642}"/>
              </a:ext>
            </a:extLst>
          </p:cNvPr>
          <p:cNvSpPr>
            <a:spLocks noGrp="1"/>
          </p:cNvSpPr>
          <p:nvPr>
            <p:ph type="sldNum" sz="quarter" idx="15"/>
          </p:nvPr>
        </p:nvSpPr>
        <p:spPr/>
        <p:txBody>
          <a:bodyPr/>
          <a:lstStyle/>
          <a:p>
            <a:fld id="{D6F87789-79C0-4369-89FF-5E19A7612EE5}" type="slidenum">
              <a:rPr lang="ru-RU" smtClean="0"/>
              <a:pPr/>
              <a:t>11</a:t>
            </a:fld>
            <a:endParaRPr lang="ru-RU"/>
          </a:p>
        </p:txBody>
      </p:sp>
    </p:spTree>
    <p:extLst>
      <p:ext uri="{BB962C8B-B14F-4D97-AF65-F5344CB8AC3E}">
        <p14:creationId xmlns:p14="http://schemas.microsoft.com/office/powerpoint/2010/main" val="3873966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D7571BA-9A03-48CA-B501-7341ED6F9ED8}"/>
              </a:ext>
            </a:extLst>
          </p:cNvPr>
          <p:cNvSpPr>
            <a:spLocks noGrp="1"/>
          </p:cNvSpPr>
          <p:nvPr>
            <p:ph sz="quarter" idx="1"/>
          </p:nvPr>
        </p:nvSpPr>
        <p:spPr>
          <a:xfrm>
            <a:off x="457200" y="332656"/>
            <a:ext cx="8003232" cy="6141296"/>
          </a:xfrm>
        </p:spPr>
        <p:txBody>
          <a:bodyPr>
            <a:normAutofit lnSpcReduction="10000"/>
          </a:bodyPr>
          <a:lstStyle/>
          <a:p>
            <a:pPr indent="0" algn="just">
              <a:lnSpc>
                <a:spcPct val="107000"/>
              </a:lnSpc>
              <a:spcAft>
                <a:spcPts val="800"/>
              </a:spcAft>
              <a:buNone/>
            </a:pP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Әдісте</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титрант</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алу</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үшін</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электролиз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тұрақты</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ток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көзінде</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орындалады</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Ток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бойынша</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шығым</a:t>
            </a:r>
            <a:r>
              <a:rPr lang="kk-KZ"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ды</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100 %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қамтамасыз</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ету</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үшін</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сондай-ақ</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электрод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бетіндегі</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қосалқы</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реакцияларды</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болдырмау</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үшін</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қосалқы</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реагент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артық</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мөлшерде</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қолданылады</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Жұмсалған</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электр</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мөлшері</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арқылы</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анықтайтын</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заттың</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құрамын</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анықтауға</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болады</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Сондай-ақ</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қоспаларды</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титрантпен</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әре­кеттестірмеу</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үшін</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алдын</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ала электролиз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процесін</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жүргізу</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керек</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Кулонометрлік титрлеу реакциясының аяқталу уақытын визуальды (тотықсыздандырғыш ретінде крахмал немесе қышқылды-негізді титрлеуде фенолфталеин қолданылады) және құралдық әдістерді (рН-метрия, амперметрия, спектрфотометрия) қолдана отырып, тіркей аламыз.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DD76CB73-D6A3-41EE-B716-538F3A001096}"/>
              </a:ext>
            </a:extLst>
          </p:cNvPr>
          <p:cNvSpPr>
            <a:spLocks noGrp="1"/>
          </p:cNvSpPr>
          <p:nvPr>
            <p:ph type="sldNum" sz="quarter" idx="15"/>
          </p:nvPr>
        </p:nvSpPr>
        <p:spPr/>
        <p:txBody>
          <a:bodyPr/>
          <a:lstStyle/>
          <a:p>
            <a:fld id="{D6F87789-79C0-4369-89FF-5E19A7612EE5}" type="slidenum">
              <a:rPr lang="ru-RU" smtClean="0"/>
              <a:pPr/>
              <a:t>12</a:t>
            </a:fld>
            <a:endParaRPr lang="ru-RU"/>
          </a:p>
        </p:txBody>
      </p:sp>
    </p:spTree>
    <p:extLst>
      <p:ext uri="{BB962C8B-B14F-4D97-AF65-F5344CB8AC3E}">
        <p14:creationId xmlns:p14="http://schemas.microsoft.com/office/powerpoint/2010/main" val="4265542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30077BB-2349-4F62-9DAB-060515F10616}"/>
              </a:ext>
            </a:extLst>
          </p:cNvPr>
          <p:cNvSpPr>
            <a:spLocks noGrp="1"/>
          </p:cNvSpPr>
          <p:nvPr>
            <p:ph sz="quarter" idx="1"/>
          </p:nvPr>
        </p:nvSpPr>
        <p:spPr>
          <a:xfrm>
            <a:off x="457200" y="404664"/>
            <a:ext cx="8075240" cy="6069288"/>
          </a:xfrm>
        </p:spPr>
        <p:txBody>
          <a:bodyPr>
            <a:normAutofit/>
          </a:bodyPr>
          <a:lstStyle/>
          <a:p>
            <a:pPr indent="0" algn="just">
              <a:lnSpc>
                <a:spcPct val="107000"/>
              </a:lnSpc>
              <a:spcAft>
                <a:spcPts val="800"/>
              </a:spcAft>
              <a:buNone/>
            </a:pP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Кулонометрлік титрлеудің бірнеше артықшылықтары бар:</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arenR"/>
              <a:tabLst>
                <a:tab pos="457200" algn="l"/>
              </a:tabLst>
            </a:pP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қарапайым әдіспен күрделі титранттарды электрлеуге мүмкіндік береді. Кейбір титранттарды стандарттаудың, сақтаудың, сондай-ақ оны дайындаудың қажеті жоқ. Титрантты алу үшін тұрақты ток көзінің болғаны жеткілікті.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arenR"/>
              <a:tabLst>
                <a:tab pos="457200" algn="l"/>
              </a:tabLst>
            </a:pP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situ титрантының нақты концентрациясын анықтауға мүмкіндік береді. Егер генерация процесінің ток бойынша шығым 100 % көрсетсе, сондай-ақ электрхронометр құрылғысы болса, ток күшін реттей отырып, аз мөлшерде титрантты қосуға болады. Мұндай әдіспен қосу – ерітіндінің сұйылмауына қолайлы.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D6D27A38-16B8-451C-9B7B-A16565F02671}"/>
              </a:ext>
            </a:extLst>
          </p:cNvPr>
          <p:cNvSpPr>
            <a:spLocks noGrp="1"/>
          </p:cNvSpPr>
          <p:nvPr>
            <p:ph type="sldNum" sz="quarter" idx="15"/>
          </p:nvPr>
        </p:nvSpPr>
        <p:spPr/>
        <p:txBody>
          <a:bodyPr/>
          <a:lstStyle/>
          <a:p>
            <a:fld id="{D6F87789-79C0-4369-89FF-5E19A7612EE5}" type="slidenum">
              <a:rPr lang="ru-RU" smtClean="0"/>
              <a:pPr/>
              <a:t>13</a:t>
            </a:fld>
            <a:endParaRPr lang="ru-RU"/>
          </a:p>
        </p:txBody>
      </p:sp>
    </p:spTree>
    <p:extLst>
      <p:ext uri="{BB962C8B-B14F-4D97-AF65-F5344CB8AC3E}">
        <p14:creationId xmlns:p14="http://schemas.microsoft.com/office/powerpoint/2010/main" val="2371401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9F2B3EA-3438-4057-875E-DB200DAB86B4}"/>
              </a:ext>
            </a:extLst>
          </p:cNvPr>
          <p:cNvSpPr>
            <a:spLocks noGrp="1"/>
          </p:cNvSpPr>
          <p:nvPr>
            <p:ph sz="quarter" idx="1"/>
          </p:nvPr>
        </p:nvSpPr>
        <p:spPr>
          <a:xfrm>
            <a:off x="457200" y="404664"/>
            <a:ext cx="8075240" cy="6069288"/>
          </a:xfrm>
        </p:spPr>
        <p:txBody>
          <a:bodyPr>
            <a:normAutofit fontScale="92500"/>
          </a:bodyPr>
          <a:lstStyle/>
          <a:p>
            <a:pPr indent="0" algn="just">
              <a:lnSpc>
                <a:spcPct val="107000"/>
              </a:lnSpc>
              <a:spcAft>
                <a:spcPts val="800"/>
              </a:spcAft>
              <a:buNone/>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	Электргравиметрия</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Электрхимиялық талдау әдістерінің көне түрінің бірі – электргравиметрия, ол 1864 жылдан бері қолданылып келеді. Қазіргі уақытта бұл әдіс құйма құрамындағы мысты, қалайыны, қорғасынды, кадмийді және мырышты анықтау үшін қолданылады. Электргравиметрия әдісі – эталонсыз әдіс және аталған элементтерді анықтауда дәлдігі мен дұрыстығы жағынан басқа әдістерден анағұрлым жоғары нәтиже көрсетеді. Дегенмен де талдау орындалу үшін ұзақ уақыт қажет, сол себепті қазіргі таңда әдіс өте аз қолданылады.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Әдіс электролиз нәтижесінде электрод бетінде, әдетте платиналы тор бетінде жинақталған зерттелетін қосылыстың массасын өлшеуге негізделген. Электролиз процесі не тұрақты ток көзінде, не тұрақты потенциалда орындалады.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625795B6-28B5-4F6C-85D8-F45052662A35}"/>
              </a:ext>
            </a:extLst>
          </p:cNvPr>
          <p:cNvSpPr>
            <a:spLocks noGrp="1"/>
          </p:cNvSpPr>
          <p:nvPr>
            <p:ph type="sldNum" sz="quarter" idx="15"/>
          </p:nvPr>
        </p:nvSpPr>
        <p:spPr/>
        <p:txBody>
          <a:bodyPr/>
          <a:lstStyle/>
          <a:p>
            <a:fld id="{D6F87789-79C0-4369-89FF-5E19A7612EE5}" type="slidenum">
              <a:rPr lang="ru-RU" smtClean="0"/>
              <a:pPr/>
              <a:t>14</a:t>
            </a:fld>
            <a:endParaRPr lang="ru-RU"/>
          </a:p>
        </p:txBody>
      </p:sp>
    </p:spTree>
    <p:extLst>
      <p:ext uri="{BB962C8B-B14F-4D97-AF65-F5344CB8AC3E}">
        <p14:creationId xmlns:p14="http://schemas.microsoft.com/office/powerpoint/2010/main" val="15012294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618262B-D0C2-4906-B8DC-68D1949E1D5F}"/>
              </a:ext>
            </a:extLst>
          </p:cNvPr>
          <p:cNvSpPr>
            <a:spLocks noGrp="1"/>
          </p:cNvSpPr>
          <p:nvPr>
            <p:ph sz="quarter" idx="1"/>
          </p:nvPr>
        </p:nvSpPr>
        <p:spPr>
          <a:xfrm>
            <a:off x="457200" y="260648"/>
            <a:ext cx="8075240" cy="6213304"/>
          </a:xfrm>
        </p:spPr>
        <p:txBody>
          <a:bodyPr>
            <a:normAutofit fontScale="92500" lnSpcReduction="10000"/>
          </a:bodyPr>
          <a:lstStyle/>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Егер де берілетін электрод потенциалын потенциостат көмегімен бақылап отыратын болса, қоспа құрамындағы компоненттерді бір-бірінен бөліп алуға болады. Әдістің жоғары селективтілігі Нернст теңдеуі арқылы сипатталады: анықталатын компоненттің концентрациясы 10 есе өзгеру үшін электрод потенциалын бар болғаны 0,059/n шамасына ғана өзгерту керек. Егер де қоспадағы компоненттерді анықтау шарты бастапқы ерітіндінің концентрациясын 10</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5</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рет төмендету болса, онда бір зарядты иондарды бөлу үшін потенциалдар айырымы – 0,3 B, ал екі зарядты иондар үшін – 0,1 B. Мысалы, мыс құймасының құрамындағы компоненттерді тізбектей анықтау қымыздық қышқылды ортадан – 0,2 B-та катодта мыс бөлінеді, электродты өлшеп алып потенциалды – 0,4 B-қа көтерсе висмут, одан әрі көтерсе – 0,6 B-та қорғасын бөлінеді. Егер мыс, висмут және қорғасын бөлінгеннен кейінгі ерітіндіні қышқылдаса, оксалатты комплексті қосылыс бұзылып, – 0,65 B-та қалайы бөлінеді.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8BE91C9D-9F4F-4F7B-8BD0-5881A2711DF5}"/>
              </a:ext>
            </a:extLst>
          </p:cNvPr>
          <p:cNvSpPr>
            <a:spLocks noGrp="1"/>
          </p:cNvSpPr>
          <p:nvPr>
            <p:ph type="sldNum" sz="quarter" idx="15"/>
          </p:nvPr>
        </p:nvSpPr>
        <p:spPr/>
        <p:txBody>
          <a:bodyPr/>
          <a:lstStyle/>
          <a:p>
            <a:fld id="{D6F87789-79C0-4369-89FF-5E19A7612EE5}" type="slidenum">
              <a:rPr lang="ru-RU" smtClean="0"/>
              <a:pPr/>
              <a:t>15</a:t>
            </a:fld>
            <a:endParaRPr lang="ru-RU"/>
          </a:p>
        </p:txBody>
      </p:sp>
    </p:spTree>
    <p:extLst>
      <p:ext uri="{BB962C8B-B14F-4D97-AF65-F5344CB8AC3E}">
        <p14:creationId xmlns:p14="http://schemas.microsoft.com/office/powerpoint/2010/main" val="1200574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913D101-4ADD-4D61-B410-CFAAA51A9822}"/>
              </a:ext>
            </a:extLst>
          </p:cNvPr>
          <p:cNvSpPr>
            <a:spLocks noGrp="1"/>
          </p:cNvSpPr>
          <p:nvPr>
            <p:ph sz="quarter" idx="1"/>
          </p:nvPr>
        </p:nvSpPr>
        <p:spPr>
          <a:xfrm>
            <a:off x="457200" y="332656"/>
            <a:ext cx="8003232" cy="6141296"/>
          </a:xfrm>
        </p:spPr>
        <p:txBody>
          <a:bodyPr>
            <a:normAutofit/>
          </a:bodyPr>
          <a:lstStyle/>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Электргравиметрияның тағы бір тәсілі – өздігінен орындалатын электролиз немесе басқаша </a:t>
            </a:r>
            <a:r>
              <a:rPr lang="kk-KZ" sz="2400" i="1" dirty="0">
                <a:effectLst/>
                <a:latin typeface="Times New Roman" panose="02020603050405020304" pitchFamily="18" charset="0"/>
                <a:ea typeface="Calibri" panose="020F0502020204030204" pitchFamily="34" charset="0"/>
                <a:cs typeface="Times New Roman" panose="02020603050405020304" pitchFamily="18" charset="0"/>
              </a:rPr>
              <a:t>ішкі электролиз</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әдісі. Электролиз процесі сыртқы кернеу көзінсіз гальваникалық элементте өздігінен жүрген химиялық реакцияның электролизі арқылы орындалады. Әдіс қарапайым болғанмен, орындалу жағынан көп уақытты қажет етеді. Егер де анод дұрыс таңдалса, көптеген компоненттердің селективті анықталуын жүргізуге болады. Мысалы, платиналы катодта мысты анодпен құрамында мыс, темір, никель және мырыш бар мыс сульфаты ерітіндісінен күмісті анықтауға болады</a:t>
            </a:r>
            <a:r>
              <a:rPr lang="kk-KZ" sz="2400" spc="-2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6D84142B-F679-4074-9FA9-44555547A6A5}"/>
              </a:ext>
            </a:extLst>
          </p:cNvPr>
          <p:cNvSpPr>
            <a:spLocks noGrp="1"/>
          </p:cNvSpPr>
          <p:nvPr>
            <p:ph type="sldNum" sz="quarter" idx="15"/>
          </p:nvPr>
        </p:nvSpPr>
        <p:spPr/>
        <p:txBody>
          <a:bodyPr/>
          <a:lstStyle/>
          <a:p>
            <a:fld id="{D6F87789-79C0-4369-89FF-5E19A7612EE5}" type="slidenum">
              <a:rPr lang="ru-RU" smtClean="0"/>
              <a:pPr/>
              <a:t>16</a:t>
            </a:fld>
            <a:endParaRPr lang="ru-RU"/>
          </a:p>
        </p:txBody>
      </p:sp>
    </p:spTree>
    <p:extLst>
      <p:ext uri="{BB962C8B-B14F-4D97-AF65-F5344CB8AC3E}">
        <p14:creationId xmlns:p14="http://schemas.microsoft.com/office/powerpoint/2010/main" val="25379682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E9B1E290-B72A-4C8A-9604-E958496632CA}"/>
              </a:ext>
            </a:extLst>
          </p:cNvPr>
          <p:cNvPicPr>
            <a:picLocks noGrp="1" noChangeAspect="1"/>
          </p:cNvPicPr>
          <p:nvPr>
            <p:ph sz="quarter" idx="1"/>
          </p:nvPr>
        </p:nvPicPr>
        <p:blipFill>
          <a:blip r:embed="rId2"/>
          <a:stretch>
            <a:fillRect/>
          </a:stretch>
        </p:blipFill>
        <p:spPr>
          <a:xfrm>
            <a:off x="611560" y="404664"/>
            <a:ext cx="7517456" cy="5850594"/>
          </a:xfrm>
          <a:prstGeom prst="rect">
            <a:avLst/>
          </a:prstGeom>
        </p:spPr>
      </p:pic>
      <p:sp>
        <p:nvSpPr>
          <p:cNvPr id="4" name="Номер слайда 3">
            <a:extLst>
              <a:ext uri="{FF2B5EF4-FFF2-40B4-BE49-F238E27FC236}">
                <a16:creationId xmlns:a16="http://schemas.microsoft.com/office/drawing/2014/main" id="{C3E2803A-F6E1-444E-B6A1-39B393C96892}"/>
              </a:ext>
            </a:extLst>
          </p:cNvPr>
          <p:cNvSpPr>
            <a:spLocks noGrp="1"/>
          </p:cNvSpPr>
          <p:nvPr>
            <p:ph type="sldNum" sz="quarter" idx="15"/>
          </p:nvPr>
        </p:nvSpPr>
        <p:spPr/>
        <p:txBody>
          <a:bodyPr/>
          <a:lstStyle/>
          <a:p>
            <a:fld id="{D6F87789-79C0-4369-89FF-5E19A7612EE5}" type="slidenum">
              <a:rPr lang="ru-RU" smtClean="0"/>
              <a:pPr/>
              <a:t>17</a:t>
            </a:fld>
            <a:endParaRPr lang="ru-RU"/>
          </a:p>
        </p:txBody>
      </p:sp>
    </p:spTree>
    <p:extLst>
      <p:ext uri="{BB962C8B-B14F-4D97-AF65-F5344CB8AC3E}">
        <p14:creationId xmlns:p14="http://schemas.microsoft.com/office/powerpoint/2010/main" val="1006629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Объект 2">
                <a:extLst>
                  <a:ext uri="{FF2B5EF4-FFF2-40B4-BE49-F238E27FC236}">
                    <a16:creationId xmlns:a16="http://schemas.microsoft.com/office/drawing/2014/main" id="{0709AA24-4B4F-41C9-A282-755B054EC5CC}"/>
                  </a:ext>
                </a:extLst>
              </p:cNvPr>
              <p:cNvSpPr>
                <a:spLocks noGrp="1"/>
              </p:cNvSpPr>
              <p:nvPr>
                <p:ph sz="quarter" idx="1"/>
              </p:nvPr>
            </p:nvSpPr>
            <p:spPr>
              <a:xfrm>
                <a:off x="457200" y="188640"/>
                <a:ext cx="8003232" cy="6552728"/>
              </a:xfrm>
            </p:spPr>
            <p:txBody>
              <a:bodyPr>
                <a:normAutofit fontScale="25000" lnSpcReduction="20000"/>
              </a:bodyPr>
              <a:lstStyle/>
              <a:p>
                <a:pPr indent="0" algn="just">
                  <a:lnSpc>
                    <a:spcPct val="107000"/>
                  </a:lnSpc>
                  <a:spcAft>
                    <a:spcPts val="800"/>
                  </a:spcAft>
                  <a:buNone/>
                </a:pPr>
                <a:r>
                  <a:rPr lang="kk-KZ" sz="24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indent="457200" algn="just">
                  <a:lnSpc>
                    <a:spcPct val="120000"/>
                  </a:lnSpc>
                  <a:spcBef>
                    <a:spcPts val="0"/>
                  </a:spcBef>
                  <a:buNone/>
                </a:pPr>
                <a:r>
                  <a:rPr lang="kk-KZ" sz="64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Кулонометрия</a:t>
                </a:r>
                <a:endParaRPr lang="ru-RU" sz="6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lnSpc>
                    <a:spcPct val="120000"/>
                  </a:lnSpc>
                  <a:spcBef>
                    <a:spcPts val="0"/>
                  </a:spcBef>
                  <a:buNone/>
                </a:pPr>
                <a:r>
                  <a:rPr lang="kk-KZ" sz="6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Кулонометрия </a:t>
                </a:r>
                <a:r>
                  <a:rPr lang="kk-KZ" sz="6400" i="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электр мөлшерін</a:t>
                </a:r>
                <a:r>
                  <a:rPr lang="kk-KZ" sz="6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есептеуге негізделген, электр тогының әсерінен анықтайтын затқа жұмсалған электр мөлшерін (Е=const) өлшеу – </a:t>
                </a:r>
                <a:r>
                  <a:rPr lang="kk-KZ" sz="6400" i="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тура</a:t>
                </a:r>
                <a:r>
                  <a:rPr lang="kk-KZ" sz="6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кулонометрия, ал анықтайтын затпен химиялық реакцияға қатысатын титрантқа жұмсалған электр мөлшерін (I=const) өлшеу </a:t>
                </a:r>
                <a:r>
                  <a:rPr lang="kk-KZ" sz="6400" i="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жанама</a:t>
                </a:r>
                <a:r>
                  <a:rPr lang="kk-KZ" sz="6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кулонометрия деп аталады. Басқаша айтқанда, Е=const кулонометрия – потенциостатикалық, ал егер I=const гальваникастатикалық деп аталады. Кулонометрия сезгіштігі жоғары, эталонсыз, талдаудың нақты әдісі болып табылады. </a:t>
                </a:r>
                <a:r>
                  <a:rPr lang="kk-KZ" sz="6400" dirty="0">
                    <a:effectLst/>
                    <a:latin typeface="Times New Roman" panose="02020603050405020304" pitchFamily="18" charset="0"/>
                    <a:ea typeface="Calibri" panose="020F0502020204030204" pitchFamily="34" charset="0"/>
                    <a:cs typeface="Times New Roman" panose="02020603050405020304" pitchFamily="18" charset="0"/>
                  </a:rPr>
                  <a:t>Кулонометрия - Фарадей заңы бойынша электрхимиялық реакция процесінде электродта бөлінген зат мөлшерін өлшеуге негізделген талдау әдістерін біріктіреді. Кулонометрияда жұмысшы электродтың потенциалы тепе теңдік мәнмен өзгеше болады. </a:t>
                </a:r>
                <a:endParaRPr lang="ru-RU" sz="6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lnSpc>
                    <a:spcPct val="120000"/>
                  </a:lnSpc>
                  <a:spcBef>
                    <a:spcPts val="0"/>
                  </a:spcBef>
                  <a:buNone/>
                </a:pPr>
                <a:r>
                  <a:rPr lang="kk-KZ" sz="6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Әдістің негізін қалаушы Максвелл Фарадей, ол (1834 ж) заттың және энергияның массалар сақталу заңын пайдаланып, электролиздің екі заңын тұжырымдады:</a:t>
                </a:r>
                <a:endParaRPr lang="ru-RU" sz="6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457200" algn="just">
                  <a:lnSpc>
                    <a:spcPct val="120000"/>
                  </a:lnSpc>
                  <a:spcBef>
                    <a:spcPts val="0"/>
                  </a:spcBef>
                  <a:buFont typeface="Times New Roman" panose="02020603050405020304" pitchFamily="18" charset="0"/>
                  <a:buChar char="–"/>
                </a:pPr>
                <a:r>
                  <a:rPr lang="kk-KZ" sz="6400" b="1" kern="1200" spc="1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электродта электролизге ұшыраған қосылыстың мөлшері – ерітіндіден өткен электр мөлшеріне тура пропорционал; m = Q</a:t>
                </a:r>
                <a:endParaRPr lang="ru-RU" sz="64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457200" algn="just">
                  <a:lnSpc>
                    <a:spcPct val="120000"/>
                  </a:lnSpc>
                  <a:spcBef>
                    <a:spcPts val="0"/>
                  </a:spcBef>
                  <a:buFont typeface="Times New Roman" panose="02020603050405020304" pitchFamily="18" charset="0"/>
                  <a:buChar char="–"/>
                </a:pPr>
                <a:r>
                  <a:rPr lang="kk-KZ" sz="64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бірдей мөлшерде электр тогы өткен кезде электродтың бетінде немесе электрод бетінен бөлінген әртүрлі қосылыстардың массасы – олардың электрхимиялық эквивалентіне пропорционал.</a:t>
                </a:r>
                <a:r>
                  <a:rPr lang="en-US" sz="64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f>
                      <m:fPr>
                        <m:ctrlPr>
                          <a:rPr lang="ru-RU" sz="6400" b="1" i="1" kern="1200" smtClean="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ru-RU" sz="6400" b="1"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6400" b="1"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𝒎</m:t>
                            </m:r>
                          </m:e>
                          <m:sub>
                            <m:r>
                              <a:rPr lang="en-US" sz="6400" b="1"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𝟏</m:t>
                            </m:r>
                          </m:sub>
                        </m:sSub>
                      </m:num>
                      <m:den>
                        <m:sSub>
                          <m:sSubPr>
                            <m:ctrlPr>
                              <a:rPr lang="ru-RU" sz="6400" b="1" i="1" kern="120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m:ctrlPr>
                          </m:sSubPr>
                          <m:e>
                            <m:r>
                              <a:rPr lang="kk-KZ" sz="6400" b="1" i="1" kern="120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m:t>𝒎</m:t>
                            </m:r>
                          </m:e>
                          <m:sub>
                            <m:r>
                              <a:rPr lang="kk-KZ" sz="6400" b="1" i="1" kern="120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m:t>𝟐</m:t>
                            </m:r>
                          </m:sub>
                        </m:sSub>
                      </m:den>
                    </m:f>
                    <m:r>
                      <a:rPr lang="kk-KZ" sz="6400" b="1"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 </m:t>
                    </m:r>
                    <m:f>
                      <m:fPr>
                        <m:ctrlPr>
                          <a:rPr lang="ru-RU" sz="6400" b="1"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ru-RU" sz="6400" b="1"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ctrlPr>
                          </m:sSubPr>
                          <m:e>
                            <m:sSub>
                              <m:sSubPr>
                                <m:ctrlPr>
                                  <a:rPr lang="ru-RU" sz="6400" b="1"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6400" b="1"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𝑴</m:t>
                                </m:r>
                              </m:e>
                              <m:sub>
                                <m:r>
                                  <a:rPr lang="kk-KZ" sz="6400" b="1"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экв</m:t>
                                </m:r>
                              </m:sub>
                            </m:sSub>
                          </m:e>
                          <m:sub>
                            <m:r>
                              <a:rPr lang="en-US" sz="6400" b="1"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𝟏</m:t>
                            </m:r>
                          </m:sub>
                        </m:sSub>
                      </m:num>
                      <m:den>
                        <m:sSub>
                          <m:sSubPr>
                            <m:ctrlPr>
                              <a:rPr lang="ru-RU" sz="6400" b="1" i="1" kern="120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m:ctrlPr>
                          </m:sSubPr>
                          <m:e>
                            <m:sSub>
                              <m:sSubPr>
                                <m:ctrlPr>
                                  <a:rPr lang="ru-RU" sz="6400" b="1"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6400" b="1"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𝑴</m:t>
                                </m:r>
                              </m:e>
                              <m:sub>
                                <m:r>
                                  <a:rPr lang="kk-KZ" sz="6400" b="1"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экв</m:t>
                                </m:r>
                              </m:sub>
                            </m:sSub>
                          </m:e>
                          <m:sub>
                            <m:r>
                              <a:rPr lang="kk-KZ" sz="6400" b="1" i="1" kern="120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m:t>𝟐</m:t>
                            </m:r>
                          </m:sub>
                        </m:sSub>
                      </m:den>
                    </m:f>
                    <m:r>
                      <a:rPr lang="en-US" sz="6400" b="1" i="0" kern="1200" smtClean="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m:t>; </m:t>
                    </m:r>
                    <m:r>
                      <a:rPr lang="kk-KZ" sz="6400" b="1" i="0" kern="1200" smtClean="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m:t> </m:t>
                    </m:r>
                    <m:sSub>
                      <m:sSubPr>
                        <m:ctrlPr>
                          <a:rPr lang="ru-RU" sz="6400" b="1"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ctrlPr>
                      </m:sSubPr>
                      <m:e>
                        <m:sSub>
                          <m:sSubPr>
                            <m:ctrlPr>
                              <a:rPr lang="ru-RU" sz="6400" b="1"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ctrlPr>
                          </m:sSubPr>
                          <m:e>
                            <m:r>
                              <a:rPr lang="en-US" sz="6400" b="1"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𝑴</m:t>
                            </m:r>
                          </m:e>
                          <m:sub>
                            <m:r>
                              <a:rPr lang="kk-KZ" sz="6400" b="1"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экв</m:t>
                            </m:r>
                          </m:sub>
                        </m:sSub>
                      </m:e>
                      <m:sub/>
                    </m:sSub>
                  </m:oMath>
                </a14:m>
                <a:r>
                  <a:rPr lang="en-US" sz="6400" b="1" dirty="0">
                    <a:effectLst/>
                    <a:latin typeface="Times New Roman" panose="02020603050405020304" pitchFamily="18" charset="0"/>
                    <a:ea typeface="Calibri" panose="020F0502020204030204" pitchFamily="34" charset="0"/>
                    <a:cs typeface="Times New Roman" panose="02020603050405020304" pitchFamily="18" charset="0"/>
                  </a:rPr>
                  <a:t> = </a:t>
                </a:r>
                <a:r>
                  <a:rPr lang="kk-KZ" sz="6400" b="1" dirty="0">
                    <a:effectLst/>
                    <a:latin typeface="Times New Roman" panose="02020603050405020304" pitchFamily="18" charset="0"/>
                    <a:ea typeface="Calibri" panose="020F0502020204030204" pitchFamily="34" charset="0"/>
                    <a:cs typeface="Times New Roman" panose="02020603050405020304" pitchFamily="18" charset="0"/>
                  </a:rPr>
                  <a:t>Э</a:t>
                </a:r>
                <a:endParaRPr lang="ru-RU" sz="64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lnSpc>
                    <a:spcPct val="120000"/>
                  </a:lnSpc>
                  <a:spcBef>
                    <a:spcPts val="0"/>
                  </a:spcBef>
                  <a:buNone/>
                </a:pPr>
                <a:r>
                  <a:rPr lang="kk-KZ" sz="6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Электр мөлшерінің өлшем бірлігі болып кулон (Кл) және Фарадей (Ф) алынады. </a:t>
                </a:r>
                <a:endParaRPr lang="ru-RU" sz="6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lnSpc>
                    <a:spcPct val="120000"/>
                  </a:lnSpc>
                  <a:spcBef>
                    <a:spcPts val="0"/>
                  </a:spcBef>
                  <a:buNone/>
                </a:pPr>
                <a:r>
                  <a:rPr lang="kk-KZ" sz="6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Кулон – 1 с ішінде 1 А ток өткен кездегі электр мөлшері, 1 Кл=1 А</a:t>
                </a:r>
                <a:r>
                  <a:rPr lang="kk-KZ" sz="6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kk-KZ" sz="6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a:t>
                </a:r>
                <a:endParaRPr lang="ru-RU" sz="6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lnSpc>
                    <a:spcPct val="120000"/>
                  </a:lnSpc>
                  <a:spcBef>
                    <a:spcPts val="0"/>
                  </a:spcBef>
                  <a:buNone/>
                </a:pPr>
                <a:r>
                  <a:rPr lang="kk-KZ" sz="6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Фарадей – 1 моль эквивалентті заттың электрхимиялық өзгеріске ұшырауына сәйкес келетін электр мөлшері. Фарадей 6,02</a:t>
                </a:r>
                <a:r>
                  <a:rPr lang="kk-KZ" sz="6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kk-KZ" sz="6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a:t>
                </a:r>
                <a:r>
                  <a:rPr lang="kk-KZ" sz="6400" kern="120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23</a:t>
                </a:r>
                <a:r>
                  <a:rPr lang="kk-KZ" sz="6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электрон санына тең немесе ол 96487 Кл ~ 96500.</a:t>
                </a:r>
                <a:endParaRPr lang="ru-RU" sz="64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mc:Choice>
        <mc:Fallback>
          <p:sp>
            <p:nvSpPr>
              <p:cNvPr id="3" name="Объект 2">
                <a:extLst>
                  <a:ext uri="{FF2B5EF4-FFF2-40B4-BE49-F238E27FC236}">
                    <a16:creationId xmlns:a16="http://schemas.microsoft.com/office/drawing/2014/main" id="{0709AA24-4B4F-41C9-A282-755B054EC5CC}"/>
                  </a:ext>
                </a:extLst>
              </p:cNvPr>
              <p:cNvSpPr>
                <a:spLocks noGrp="1" noRot="1" noChangeAspect="1" noMove="1" noResize="1" noEditPoints="1" noAdjustHandles="1" noChangeArrowheads="1" noChangeShapeType="1" noTextEdit="1"/>
              </p:cNvSpPr>
              <p:nvPr>
                <p:ph sz="quarter" idx="1"/>
              </p:nvPr>
            </p:nvSpPr>
            <p:spPr>
              <a:xfrm>
                <a:off x="457200" y="188640"/>
                <a:ext cx="8003232" cy="6552728"/>
              </a:xfrm>
              <a:blipFill>
                <a:blip r:embed="rId2"/>
                <a:stretch>
                  <a:fillRect l="-381" r="-381" b="-1023"/>
                </a:stretch>
              </a:blipFill>
            </p:spPr>
            <p:txBody>
              <a:bodyPr/>
              <a:lstStyle/>
              <a:p>
                <a:r>
                  <a:rPr lang="ru-RU">
                    <a:noFill/>
                  </a:rPr>
                  <a:t> </a:t>
                </a:r>
              </a:p>
            </p:txBody>
          </p:sp>
        </mc:Fallback>
      </mc:AlternateContent>
      <p:sp>
        <p:nvSpPr>
          <p:cNvPr id="4" name="Номер слайда 3">
            <a:extLst>
              <a:ext uri="{FF2B5EF4-FFF2-40B4-BE49-F238E27FC236}">
                <a16:creationId xmlns:a16="http://schemas.microsoft.com/office/drawing/2014/main" id="{BADD4DC3-AB16-4292-99F0-4C4B2141791B}"/>
              </a:ext>
            </a:extLst>
          </p:cNvPr>
          <p:cNvSpPr>
            <a:spLocks noGrp="1"/>
          </p:cNvSpPr>
          <p:nvPr>
            <p:ph type="sldNum" sz="quarter" idx="15"/>
          </p:nvPr>
        </p:nvSpPr>
        <p:spPr/>
        <p:txBody>
          <a:bodyPr/>
          <a:lstStyle/>
          <a:p>
            <a:fld id="{D6F87789-79C0-4369-89FF-5E19A7612EE5}" type="slidenum">
              <a:rPr lang="ru-RU" smtClean="0"/>
              <a:pPr/>
              <a:t>2</a:t>
            </a:fld>
            <a:endParaRPr lang="ru-RU"/>
          </a:p>
        </p:txBody>
      </p:sp>
    </p:spTree>
    <p:extLst>
      <p:ext uri="{BB962C8B-B14F-4D97-AF65-F5344CB8AC3E}">
        <p14:creationId xmlns:p14="http://schemas.microsoft.com/office/powerpoint/2010/main" val="985485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F551041F-F892-42DD-B520-86396B46A814}"/>
                  </a:ext>
                </a:extLst>
              </p:cNvPr>
              <p:cNvSpPr>
                <a:spLocks noGrp="1"/>
              </p:cNvSpPr>
              <p:nvPr>
                <p:ph sz="quarter" idx="1"/>
              </p:nvPr>
            </p:nvSpPr>
            <p:spPr>
              <a:xfrm>
                <a:off x="457200" y="0"/>
                <a:ext cx="8147248" cy="6473952"/>
              </a:xfrm>
            </p:spPr>
            <p:txBody>
              <a:bodyPr>
                <a:normAutofit fontScale="77500" lnSpcReduction="20000"/>
              </a:bodyPr>
              <a:lstStyle/>
              <a:p>
                <a:pPr indent="0" algn="just">
                  <a:lnSpc>
                    <a:spcPct val="107000"/>
                  </a:lnSpc>
                  <a:spcAft>
                    <a:spcPts val="800"/>
                  </a:spcAft>
                  <a:buNone/>
                </a:pP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indent="0" algn="just">
                  <a:lnSpc>
                    <a:spcPct val="107000"/>
                  </a:lnSpc>
                  <a:spcAft>
                    <a:spcPts val="800"/>
                  </a:spcAft>
                  <a:buNone/>
                </a:pP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Электрхимиялық эквивалент – 1 Кл электр тогы өткен кезде </a:t>
                </a:r>
                <a:r>
                  <a:rPr lang="kk-KZ" sz="2400" kern="1200" spc="-3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электрод бетінде немесе электрод бетінен бөлінген заттың массасы.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Фарадей заңының негізі электролиз процесі арқылы кез келген қосылыстың 1 моль эквиваленті бөліну үшін бір ғана электр мөлшері қажет, ол Фарадей саны F деп аталады және мына теңдікпен өрнектеледі: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spcAft>
                    <a:spcPts val="800"/>
                  </a:spcAft>
                  <a:buNone/>
                </a:pPr>
                <a14:m>
                  <m:oMath xmlns:m="http://schemas.openxmlformats.org/officeDocument/2006/math">
                    <m:r>
                      <a:rPr lang="kk-KZ" sz="2400"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𝐹</m:t>
                    </m:r>
                    <m:r>
                      <a:rPr lang="kk-KZ" sz="2400"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ru-RU" sz="2400"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kk-KZ" sz="2400"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𝑄𝑀</m:t>
                        </m:r>
                      </m:num>
                      <m:den>
                        <m:r>
                          <a:rPr lang="kk-KZ" sz="2400"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𝑚𝑛</m:t>
                        </m:r>
                      </m:den>
                    </m:f>
                    <m:r>
                      <a:rPr lang="kk-KZ" sz="2400"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m:t>
                    </m:r>
                    <m:r>
                      <a:rPr lang="kk-KZ" sz="2400"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𝜂</m:t>
                    </m:r>
                    <m:r>
                      <a:rPr lang="kk-KZ" sz="2400"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       немесе    </m:t>
                    </m:r>
                    <m:r>
                      <a:rPr lang="kk-KZ" sz="2400"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𝐹</m:t>
                    </m:r>
                    <m:r>
                      <a:rPr lang="kk-KZ" sz="2400"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ru-RU" sz="2400"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𝐼</m:t>
                        </m:r>
                        <m:r>
                          <a:rPr lang="en-US" sz="2400"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2400"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m:t>
                        </m:r>
                        <m:r>
                          <a:rPr lang="kk-KZ" sz="2400"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𝑀</m:t>
                        </m:r>
                      </m:num>
                      <m:den>
                        <m:r>
                          <a:rPr lang="kk-KZ" sz="2400"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𝑚𝑛</m:t>
                        </m:r>
                      </m:den>
                    </m:f>
                    <m:r>
                      <a:rPr lang="kk-KZ" sz="2400"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m:t>
                    </m:r>
                    <m:r>
                      <a:rPr lang="kk-KZ" sz="2400"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𝜂</m:t>
                    </m:r>
                  </m:oMath>
                </a14:m>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мұндағы Q – электродта эквивалентті молярлы массасы (М/n) бар </a:t>
                </a:r>
                <a:r>
                  <a:rPr lang="en-US"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 </a:t>
                </a: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грамм зат бөліну үшін жұмсалатын электр мөлшері, (Q = It );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 – анықтайтын заттың молярлы массасы;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 – электрон саны;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 – электр өзгеріске ұшыраған зат массасы;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kern="1200" dirty="0">
                    <a:solidFill>
                      <a:srgbClr val="000000"/>
                    </a:solidFill>
                    <a:effectLst/>
                    <a:latin typeface="Cambria Math" panose="02040503050406030204" pitchFamily="18" charset="0"/>
                    <a:ea typeface="Cambria Math" panose="02040503050406030204" pitchFamily="18" charset="0"/>
                    <a:cs typeface="Cambria Math" panose="02040503050406030204" pitchFamily="18" charset="0"/>
                  </a:rPr>
                  <a:t>	𝜂</a:t>
                </a: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ток эффективтілігі (%) немесе ток бойынша шығым.</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Өлшенген электр мөлшері бойынша есептелген массаның сенімді нәтижелерін алу үшін электрхимиялық реакция теңдеуі стехиометриялы болу керек, сондай-ақ электрод бетінде қажетті реакция ғана жүру керек, ток бойынша шығым 100 % болу керек. Берілген теңдеуді қолдана отырып M, t, n және т.б. параметрлерді есептеуге болады.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a:extLst>
                  <a:ext uri="{FF2B5EF4-FFF2-40B4-BE49-F238E27FC236}">
                    <a16:creationId xmlns:a16="http://schemas.microsoft.com/office/drawing/2014/main" id="{F551041F-F892-42DD-B520-86396B46A814}"/>
                  </a:ext>
                </a:extLst>
              </p:cNvPr>
              <p:cNvSpPr>
                <a:spLocks noGrp="1" noRot="1" noChangeAspect="1" noMove="1" noResize="1" noEditPoints="1" noAdjustHandles="1" noChangeArrowheads="1" noChangeShapeType="1" noTextEdit="1"/>
              </p:cNvSpPr>
              <p:nvPr>
                <p:ph sz="quarter" idx="1"/>
              </p:nvPr>
            </p:nvSpPr>
            <p:spPr>
              <a:xfrm>
                <a:off x="457200" y="0"/>
                <a:ext cx="8147248" cy="6473952"/>
              </a:xfrm>
              <a:blipFill>
                <a:blip r:embed="rId2"/>
                <a:stretch>
                  <a:fillRect r="-674"/>
                </a:stretch>
              </a:blipFill>
            </p:spPr>
            <p:txBody>
              <a:bodyPr/>
              <a:lstStyle/>
              <a:p>
                <a:r>
                  <a:rPr lang="ru-RU">
                    <a:noFill/>
                  </a:rPr>
                  <a:t> </a:t>
                </a:r>
              </a:p>
            </p:txBody>
          </p:sp>
        </mc:Fallback>
      </mc:AlternateContent>
      <p:sp>
        <p:nvSpPr>
          <p:cNvPr id="4" name="Номер слайда 3">
            <a:extLst>
              <a:ext uri="{FF2B5EF4-FFF2-40B4-BE49-F238E27FC236}">
                <a16:creationId xmlns:a16="http://schemas.microsoft.com/office/drawing/2014/main" id="{07C3DD6A-AE63-4A63-A490-112527D67105}"/>
              </a:ext>
            </a:extLst>
          </p:cNvPr>
          <p:cNvSpPr>
            <a:spLocks noGrp="1"/>
          </p:cNvSpPr>
          <p:nvPr>
            <p:ph type="sldNum" sz="quarter" idx="15"/>
          </p:nvPr>
        </p:nvSpPr>
        <p:spPr/>
        <p:txBody>
          <a:bodyPr/>
          <a:lstStyle/>
          <a:p>
            <a:fld id="{D6F87789-79C0-4369-89FF-5E19A7612EE5}" type="slidenum">
              <a:rPr lang="ru-RU" smtClean="0"/>
              <a:pPr/>
              <a:t>3</a:t>
            </a:fld>
            <a:endParaRPr lang="ru-RU"/>
          </a:p>
        </p:txBody>
      </p:sp>
    </p:spTree>
    <p:extLst>
      <p:ext uri="{BB962C8B-B14F-4D97-AF65-F5344CB8AC3E}">
        <p14:creationId xmlns:p14="http://schemas.microsoft.com/office/powerpoint/2010/main" val="259539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7FE4E40-A8C9-473D-803E-C8B9A99347A2}"/>
              </a:ext>
            </a:extLst>
          </p:cNvPr>
          <p:cNvSpPr>
            <a:spLocks noGrp="1"/>
          </p:cNvSpPr>
          <p:nvPr>
            <p:ph sz="quarter" idx="1"/>
          </p:nvPr>
        </p:nvSpPr>
        <p:spPr>
          <a:xfrm>
            <a:off x="457200" y="260648"/>
            <a:ext cx="8003232" cy="6213304"/>
          </a:xfrm>
        </p:spPr>
        <p:txBody>
          <a:bodyPr>
            <a:normAutofit fontScale="92500" lnSpcReduction="10000"/>
          </a:bodyPr>
          <a:lstStyle/>
          <a:p>
            <a:pPr indent="0" algn="just">
              <a:lnSpc>
                <a:spcPct val="107000"/>
              </a:lnSpc>
              <a:spcAft>
                <a:spcPts val="800"/>
              </a:spcAft>
              <a:buNone/>
            </a:pPr>
            <a:r>
              <a:rPr lang="kk-KZ" sz="24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Электр мөлшерін есептеу</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Кулонометриялық ұяшықта электролизді әртүрлі жағдайларда орындай аламыз, яғни заттың массасын анықтауға жұмсалған электр мөлшерін I = const (гальваностатикалық кулонометрия) және E = const (потенциостатикалық кулонометрия) кезінде орындалады.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kern="12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Талдау үшін химиялық ток интеграторын немесе кулонометрлерді қолдануға болады. Кулонометр – тұйықталған тізбекте ток бойынша шығым 100 % болатын стехиометриялы электрхимиялық реакция орындалатын электролиттік ұяшық.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Кулонометрде түзілген заттың массасы бойынша жоғарыда келтірілген теңдеуді қолданып электр мөлшерін есептеуге болады. Қосылыстың массасын анықтау үшін гравиметрлік (күмісті және мысты) және титриметрлік (иодты) кулонометрлер қолданылады.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60AD8CAA-ABB3-4318-90EB-873132D1D13F}"/>
              </a:ext>
            </a:extLst>
          </p:cNvPr>
          <p:cNvSpPr>
            <a:spLocks noGrp="1"/>
          </p:cNvSpPr>
          <p:nvPr>
            <p:ph type="sldNum" sz="quarter" idx="15"/>
          </p:nvPr>
        </p:nvSpPr>
        <p:spPr/>
        <p:txBody>
          <a:bodyPr/>
          <a:lstStyle/>
          <a:p>
            <a:fld id="{D6F87789-79C0-4369-89FF-5E19A7612EE5}" type="slidenum">
              <a:rPr lang="ru-RU" smtClean="0"/>
              <a:pPr/>
              <a:t>4</a:t>
            </a:fld>
            <a:endParaRPr lang="ru-RU"/>
          </a:p>
        </p:txBody>
      </p:sp>
    </p:spTree>
    <p:extLst>
      <p:ext uri="{BB962C8B-B14F-4D97-AF65-F5344CB8AC3E}">
        <p14:creationId xmlns:p14="http://schemas.microsoft.com/office/powerpoint/2010/main" val="3519965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5D68F307-9571-4F9C-BBEA-EDCE642217EA}"/>
                  </a:ext>
                </a:extLst>
              </p:cNvPr>
              <p:cNvSpPr>
                <a:spLocks noGrp="1"/>
              </p:cNvSpPr>
              <p:nvPr>
                <p:ph sz="quarter" idx="1"/>
              </p:nvPr>
            </p:nvSpPr>
            <p:spPr>
              <a:xfrm>
                <a:off x="457200" y="260648"/>
                <a:ext cx="7931224" cy="6213304"/>
              </a:xfrm>
            </p:spPr>
            <p:txBody>
              <a:bodyPr>
                <a:normAutofit fontScale="92500" lnSpcReduction="20000"/>
              </a:bodyPr>
              <a:lstStyle/>
              <a:p>
                <a:pPr indent="0" algn="just">
                  <a:lnSpc>
                    <a:spcPct val="107000"/>
                  </a:lnSpc>
                  <a:spcAft>
                    <a:spcPts val="800"/>
                  </a:spcAft>
                  <a:buNone/>
                </a:pPr>
                <a:r>
                  <a:rPr lang="kk-KZ" sz="2400" b="1" i="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Күмісті кулонометр</a:t>
                </a:r>
                <a:r>
                  <a:rPr lang="kk-KZ" sz="2400" i="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kk-KZ" sz="24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Күмісті кулонометрдің электролиттік ұяшығы күміс (І) нитраты ерітіндісіне батырылған платина катодынан және күміс анодынан тұрады. Ток өткен кезде катод бетінде металдық күміс тұнады. Тұнба бар катодты кеуекті шыны тигельде жинақтап, жуып, 150</a:t>
                </a:r>
                <a14:m>
                  <m:oMath xmlns:m="http://schemas.openxmlformats.org/officeDocument/2006/math">
                    <m:r>
                      <a:rPr lang="kk-KZ" sz="2400"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температурада тұрақты массаға дейін кептіріп, күмістің массасын тауып, электр мөлшерін есептейді (Фарадей заңы бойынша 1 Кл электр тогы өткен кезде 1,118 мг күміс тұнады).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b="1" i="1" kern="1200" spc="1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Мысты кулонометр</a:t>
                </a:r>
                <a:r>
                  <a:rPr lang="kk-KZ" sz="2400" i="1" kern="1200" spc="1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1200" spc="1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Мысты кулонометрдің электролиттік ұяшығы платина катоды мен анодынан тұрады. Олар күкірт қышқылымен қышқылданған мыс (ІІ) сульфатының ерітіндісіне батырылған. Электролиз нәтижесінде катодта мыс металл күйінде бөлінеді. Электролизге дейінгі және кейінгі катод массаларын пайдалана отырып, мыстың массасын анықтап, электр мөлшері есептеледі. (1 Кл электр тогы өткен кезде </a:t>
                </a:r>
                <a:r>
                  <a:rPr lang="ru-RU" sz="2400" kern="1200" spc="1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0, 3295</a:t>
                </a:r>
                <a:r>
                  <a:rPr lang="kk-KZ" sz="2400" kern="1200" spc="1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мг мыс тұнады).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a:extLst>
                  <a:ext uri="{FF2B5EF4-FFF2-40B4-BE49-F238E27FC236}">
                    <a16:creationId xmlns:a16="http://schemas.microsoft.com/office/drawing/2014/main" id="{5D68F307-9571-4F9C-BBEA-EDCE642217EA}"/>
                  </a:ext>
                </a:extLst>
              </p:cNvPr>
              <p:cNvSpPr>
                <a:spLocks noGrp="1" noRot="1" noChangeAspect="1" noMove="1" noResize="1" noEditPoints="1" noAdjustHandles="1" noChangeArrowheads="1" noChangeShapeType="1" noTextEdit="1"/>
              </p:cNvSpPr>
              <p:nvPr>
                <p:ph sz="quarter" idx="1"/>
              </p:nvPr>
            </p:nvSpPr>
            <p:spPr>
              <a:xfrm>
                <a:off x="457200" y="260648"/>
                <a:ext cx="7931224" cy="6213304"/>
              </a:xfrm>
              <a:blipFill>
                <a:blip r:embed="rId2"/>
                <a:stretch>
                  <a:fillRect t="-1374" r="-999"/>
                </a:stretch>
              </a:blipFill>
            </p:spPr>
            <p:txBody>
              <a:bodyPr/>
              <a:lstStyle/>
              <a:p>
                <a:r>
                  <a:rPr lang="ru-RU">
                    <a:noFill/>
                  </a:rPr>
                  <a:t> </a:t>
                </a:r>
              </a:p>
            </p:txBody>
          </p:sp>
        </mc:Fallback>
      </mc:AlternateContent>
      <p:sp>
        <p:nvSpPr>
          <p:cNvPr id="4" name="Номер слайда 3">
            <a:extLst>
              <a:ext uri="{FF2B5EF4-FFF2-40B4-BE49-F238E27FC236}">
                <a16:creationId xmlns:a16="http://schemas.microsoft.com/office/drawing/2014/main" id="{F685D506-63F3-47D7-9B88-E815367BFBA8}"/>
              </a:ext>
            </a:extLst>
          </p:cNvPr>
          <p:cNvSpPr>
            <a:spLocks noGrp="1"/>
          </p:cNvSpPr>
          <p:nvPr>
            <p:ph type="sldNum" sz="quarter" idx="15"/>
          </p:nvPr>
        </p:nvSpPr>
        <p:spPr/>
        <p:txBody>
          <a:bodyPr/>
          <a:lstStyle/>
          <a:p>
            <a:fld id="{D6F87789-79C0-4369-89FF-5E19A7612EE5}" type="slidenum">
              <a:rPr lang="ru-RU" smtClean="0"/>
              <a:pPr/>
              <a:t>5</a:t>
            </a:fld>
            <a:endParaRPr lang="ru-RU"/>
          </a:p>
        </p:txBody>
      </p:sp>
    </p:spTree>
    <p:extLst>
      <p:ext uri="{BB962C8B-B14F-4D97-AF65-F5344CB8AC3E}">
        <p14:creationId xmlns:p14="http://schemas.microsoft.com/office/powerpoint/2010/main" val="3031920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E3A0F0E-8A74-4A30-9211-186FB194D8B5}"/>
              </a:ext>
            </a:extLst>
          </p:cNvPr>
          <p:cNvSpPr>
            <a:spLocks noGrp="1"/>
          </p:cNvSpPr>
          <p:nvPr>
            <p:ph sz="quarter" idx="1"/>
          </p:nvPr>
        </p:nvSpPr>
        <p:spPr>
          <a:xfrm>
            <a:off x="457200" y="404664"/>
            <a:ext cx="7931224" cy="6069288"/>
          </a:xfrm>
        </p:spPr>
        <p:txBody>
          <a:bodyPr>
            <a:normAutofit/>
          </a:bodyPr>
          <a:lstStyle/>
          <a:p>
            <a:pPr indent="0" algn="just">
              <a:lnSpc>
                <a:spcPct val="107000"/>
              </a:lnSpc>
              <a:spcAft>
                <a:spcPts val="800"/>
              </a:spcAft>
              <a:buNone/>
            </a:pPr>
            <a:r>
              <a:rPr lang="kk-KZ" sz="2400" b="1" i="1" kern="1200" spc="1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Иодты кулонометр</a:t>
            </a:r>
            <a:r>
              <a:rPr lang="kk-KZ" sz="2400" i="1" kern="1200" spc="1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kk-KZ" sz="2400" kern="1200" spc="1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Иодты кулонометрдің электролиттік ұяшығы өзара кеуекті диафрагмамен бөлінген платина аноды мен катодынан тұрады. Анод 10 %-тік калий иодидімен, катод калий иодидіндегі иод ерітіндісімен толтырылады. Электролиз нәтижесінде </a:t>
            </a:r>
            <a:r>
              <a:rPr lang="kk-KZ" sz="2400" i="1" kern="1200" spc="1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анодта</a:t>
            </a:r>
            <a:r>
              <a:rPr lang="kk-KZ" sz="2400" kern="1200" spc="1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2I</a:t>
            </a:r>
            <a:r>
              <a:rPr lang="kk-KZ" sz="2400" kern="1200" spc="1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kk-KZ" sz="2400" kern="1200" spc="1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2e</a:t>
            </a:r>
            <a:r>
              <a:rPr lang="kk-KZ" sz="2400" kern="1200" spc="1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kern="1200" spc="1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kk-KZ" sz="2400" kern="1200" spc="1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a:t>
            </a:r>
            <a:r>
              <a:rPr lang="kk-KZ" sz="2400" kern="1200" spc="10" baseline="-25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kk-KZ" sz="2400" kern="1200" spc="1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ал </a:t>
            </a:r>
            <a:r>
              <a:rPr lang="kk-KZ" sz="2400" i="1" kern="1200" spc="1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катодта</a:t>
            </a:r>
            <a:r>
              <a:rPr lang="kk-KZ" sz="2400" kern="1200" spc="1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a:t>
            </a:r>
            <a:r>
              <a:rPr lang="kk-KZ" sz="2400" kern="1200" spc="10" baseline="-25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kk-KZ" sz="2400" kern="1200" spc="1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+ 2e</a:t>
            </a:r>
            <a:r>
              <a:rPr lang="kk-KZ" sz="2400" kern="1200" spc="1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kern="1200" spc="1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kk-KZ" sz="2400" kern="1200" spc="1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2I</a:t>
            </a:r>
            <a:r>
              <a:rPr lang="kk-KZ" sz="2400" kern="1200" spc="1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400" spc="10" dirty="0">
                <a:effectLst/>
                <a:latin typeface="Times New Roman" panose="02020603050405020304" pitchFamily="18" charset="0"/>
                <a:ea typeface="Times New Roman" panose="02020603050405020304" pitchFamily="18" charset="0"/>
                <a:cs typeface="Times New Roman" panose="02020603050405020304" pitchFamily="18" charset="0"/>
              </a:rPr>
              <a:t>реакциялары жүреді. </a:t>
            </a:r>
            <a:r>
              <a:rPr lang="kk-KZ" sz="2400" kern="1200" spc="1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Электролиз аяқталған соң анодта бөлінген иод массасы стандартты натрий тиосульфатымен анықталады. Мысты және күмісті кулонометрлер дәлдігі жоғары құрылғы, дегенмен практикада қолдану тиімсіз. Өте аз мөлшерде жүрген электр мөлшерін анықтау үшін газды кулонометрлер пайдаланылады.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2257F436-1F88-4079-B126-39F6D050C1B9}"/>
              </a:ext>
            </a:extLst>
          </p:cNvPr>
          <p:cNvSpPr>
            <a:spLocks noGrp="1"/>
          </p:cNvSpPr>
          <p:nvPr>
            <p:ph type="sldNum" sz="quarter" idx="15"/>
          </p:nvPr>
        </p:nvSpPr>
        <p:spPr/>
        <p:txBody>
          <a:bodyPr/>
          <a:lstStyle/>
          <a:p>
            <a:fld id="{D6F87789-79C0-4369-89FF-5E19A7612EE5}" type="slidenum">
              <a:rPr lang="ru-RU" smtClean="0"/>
              <a:pPr/>
              <a:t>6</a:t>
            </a:fld>
            <a:endParaRPr lang="ru-RU"/>
          </a:p>
        </p:txBody>
      </p:sp>
    </p:spTree>
    <p:extLst>
      <p:ext uri="{BB962C8B-B14F-4D97-AF65-F5344CB8AC3E}">
        <p14:creationId xmlns:p14="http://schemas.microsoft.com/office/powerpoint/2010/main" val="2023649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DB2906C-BF86-46C1-9BCF-F940335DF21D}"/>
              </a:ext>
            </a:extLst>
          </p:cNvPr>
          <p:cNvSpPr>
            <a:spLocks noGrp="1"/>
          </p:cNvSpPr>
          <p:nvPr>
            <p:ph sz="quarter" idx="1"/>
          </p:nvPr>
        </p:nvSpPr>
        <p:spPr>
          <a:xfrm>
            <a:off x="457200" y="332656"/>
            <a:ext cx="8003232" cy="6141296"/>
          </a:xfrm>
        </p:spPr>
        <p:txBody>
          <a:bodyPr>
            <a:normAutofit lnSpcReduction="10000"/>
          </a:bodyPr>
          <a:lstStyle/>
          <a:p>
            <a:pPr indent="0" algn="just">
              <a:lnSpc>
                <a:spcPct val="107000"/>
              </a:lnSpc>
              <a:spcAft>
                <a:spcPts val="800"/>
              </a:spcAft>
              <a:buNone/>
            </a:pPr>
            <a:r>
              <a:rPr lang="kk-KZ" sz="24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Әдістің түрлері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	Жоғарыда айтылып кеткендей кулонометриялық әдіс екі жағдайда орындалады.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Тура кулонометрия электрхимиялық активті заттарды анықтауға мүмкіндік береді. Бұл әдіс электрод бетіндегі анықтайтын компоненттің электрхимиялық айналуларына негізделген. Тура кулонометрия өлшеулері тұрақты потенциалда жүргізіледі. Тура кулонометрияда көбінесе жұмысшы электродтың потенциалы тұрақты болып келеді. Қосалқы реакциялар түзілмеу үшін, сондай-ақ ток бойынша шығым 100 % болу үшін электродтың потен­циалын дұрыс таңдау маңызды. Ол үшін алдын ала электролиз процесі орындалатын жағдайда токтың потенциалға байланысты тәуелділіктерін зерттейді.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3538EA3B-25A7-4232-B4EA-EF4D0E030E40}"/>
              </a:ext>
            </a:extLst>
          </p:cNvPr>
          <p:cNvSpPr>
            <a:spLocks noGrp="1"/>
          </p:cNvSpPr>
          <p:nvPr>
            <p:ph type="sldNum" sz="quarter" idx="15"/>
          </p:nvPr>
        </p:nvSpPr>
        <p:spPr/>
        <p:txBody>
          <a:bodyPr/>
          <a:lstStyle/>
          <a:p>
            <a:fld id="{D6F87789-79C0-4369-89FF-5E19A7612EE5}" type="slidenum">
              <a:rPr lang="ru-RU" smtClean="0"/>
              <a:pPr/>
              <a:t>7</a:t>
            </a:fld>
            <a:endParaRPr lang="ru-RU"/>
          </a:p>
        </p:txBody>
      </p:sp>
    </p:spTree>
    <p:extLst>
      <p:ext uri="{BB962C8B-B14F-4D97-AF65-F5344CB8AC3E}">
        <p14:creationId xmlns:p14="http://schemas.microsoft.com/office/powerpoint/2010/main" val="3006443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6FC497E8-794D-4D85-A96A-389EBA0EF320}"/>
                  </a:ext>
                </a:extLst>
              </p:cNvPr>
              <p:cNvSpPr>
                <a:spLocks noGrp="1"/>
              </p:cNvSpPr>
              <p:nvPr>
                <p:ph sz="quarter" idx="1"/>
              </p:nvPr>
            </p:nvSpPr>
            <p:spPr>
              <a:xfrm>
                <a:off x="457200" y="404664"/>
                <a:ext cx="7931224" cy="6069288"/>
              </a:xfrm>
            </p:spPr>
            <p:txBody>
              <a:bodyPr>
                <a:normAutofit/>
              </a:bodyPr>
              <a:lstStyle/>
              <a:p>
                <a:pPr indent="0" algn="just">
                  <a:lnSpc>
                    <a:spcPct val="107000"/>
                  </a:lnSpc>
                  <a:spcAft>
                    <a:spcPts val="800"/>
                  </a:spcAft>
                  <a:buNone/>
                </a:pP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Электролиз процесінде E = const кезінде ток күші уақыт бойынша өзгерісі келесі теңдеумен өрнектеледі: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spcAft>
                    <a:spcPts val="800"/>
                  </a:spcAft>
                  <a:buNone/>
                </a:pP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a:t>
                </a:r>
                <a:r>
                  <a:rPr lang="kk-KZ" sz="2400" kern="1200" baseline="-25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I</a:t>
                </a:r>
                <a:r>
                  <a:rPr lang="kk-KZ" sz="2400" kern="1200" baseline="-25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a:t>
                </a: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kk-KZ" sz="2400"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 </m:t>
                    </m:r>
                  </m:oMath>
                </a14:m>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a:t>
                </a:r>
                <a:r>
                  <a:rPr lang="kk-KZ" sz="2400" kern="120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a:t>
                </a:r>
                <a:r>
                  <a:rPr lang="kk-KZ" sz="2400" kern="1200" baseline="-25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t уақыт ішіндегі ток күші; I</a:t>
                </a:r>
                <a:r>
                  <a:rPr lang="kk-KZ" sz="2400" kern="1200" baseline="-25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a:t>
                </a: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электролиздің бастапқы кезіндегі ток күші; k – A электродының ауданына, заттың диффузиялық коэффициентіне D, ерітіндіні көлеміне V және диффузионды қабаттың қалыңдығына </a:t>
                </a:r>
                <a14:m>
                  <m:oMath xmlns:m="http://schemas.openxmlformats.org/officeDocument/2006/math">
                    <m:r>
                      <m:rPr>
                        <m:sty m:val="p"/>
                      </m:rPr>
                      <a:rPr lang="kk-KZ" sz="2400"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δ</m:t>
                    </m:r>
                  </m:oMath>
                </a14:m>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тәуелді константа.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14:m>
                  <m:oMathPara xmlns:m="http://schemas.openxmlformats.org/officeDocument/2006/math">
                    <m:oMathParaPr>
                      <m:jc m:val="centerGroup"/>
                    </m:oMathParaPr>
                    <m:oMath xmlns:m="http://schemas.openxmlformats.org/officeDocument/2006/math">
                      <m:r>
                        <m:rPr>
                          <m:sty m:val="p"/>
                        </m:rPr>
                        <a:rPr lang="en-US" sz="2400"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k</m:t>
                      </m:r>
                      <m:r>
                        <a:rPr lang="en-US" sz="2400"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=0,43</m:t>
                      </m:r>
                      <m:r>
                        <a:rPr lang="en-US" sz="2400"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 </m:t>
                      </m:r>
                      <m:f>
                        <m:fPr>
                          <m:type m:val="lin"/>
                          <m:ctrlPr>
                            <a:rPr lang="ru-RU" sz="2400" i="1"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ctrlPr>
                        </m:fPr>
                        <m:num>
                          <m:r>
                            <m:rPr>
                              <m:sty m:val="p"/>
                            </m:rPr>
                            <a:rPr lang="en-US" sz="2400"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A</m:t>
                          </m:r>
                          <m:r>
                            <a:rPr lang="en-US" sz="2400"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sym typeface="Symbol" panose="05050102010706020507" pitchFamily="18" charset="2"/>
                            </a:rPr>
                            <m:t></m:t>
                          </m:r>
                          <m:r>
                            <m:rPr>
                              <m:sty m:val="p"/>
                            </m:rPr>
                            <a:rPr lang="en-US" sz="2400"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D</m:t>
                          </m:r>
                        </m:num>
                        <m:den>
                          <m:r>
                            <m:rPr>
                              <m:sty m:val="p"/>
                            </m:rPr>
                            <a:rPr lang="en-US" sz="2400"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V</m:t>
                          </m:r>
                          <m:r>
                            <a:rPr lang="en-US" sz="2400"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sym typeface="Symbol" panose="05050102010706020507" pitchFamily="18" charset="2"/>
                            </a:rPr>
                            <m:t></m:t>
                          </m:r>
                          <m:r>
                            <m:rPr>
                              <m:sty m:val="p"/>
                            </m:rPr>
                            <a:rPr lang="en-US" sz="2400" kern="12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δ</m:t>
                          </m:r>
                        </m:den>
                      </m:f>
                    </m:oMath>
                  </m:oMathPara>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1200" dirty="0">
                    <a:solidFill>
                      <a:srgbClr val="000000"/>
                    </a:solidFill>
                    <a:effectLst/>
                    <a:latin typeface="Times New Roman" panose="02020603050405020304" pitchFamily="18" charset="0"/>
                    <a:ea typeface="Times New Roman" panose="02020603050405020304" pitchFamily="18" charset="0"/>
                  </a:rPr>
                  <a:t>	Электрод бетінде анықтайтын заттың тотығуы немесе тотықсыздануы ұзақ уақытты қажет етеді. Сондай-ақ электрод бетіне анықтайтын затты толық бөлу мүмкін емес. </a:t>
                </a:r>
                <a:endParaRPr lang="ru-RU" dirty="0"/>
              </a:p>
            </p:txBody>
          </p:sp>
        </mc:Choice>
        <mc:Fallback xmlns="">
          <p:sp>
            <p:nvSpPr>
              <p:cNvPr id="3" name="Объект 2">
                <a:extLst>
                  <a:ext uri="{FF2B5EF4-FFF2-40B4-BE49-F238E27FC236}">
                    <a16:creationId xmlns:a16="http://schemas.microsoft.com/office/drawing/2014/main" id="{6FC497E8-794D-4D85-A96A-389EBA0EF320}"/>
                  </a:ext>
                </a:extLst>
              </p:cNvPr>
              <p:cNvSpPr>
                <a:spLocks noGrp="1" noRot="1" noChangeAspect="1" noMove="1" noResize="1" noEditPoints="1" noAdjustHandles="1" noChangeArrowheads="1" noChangeShapeType="1" noTextEdit="1"/>
              </p:cNvSpPr>
              <p:nvPr>
                <p:ph sz="quarter" idx="1"/>
              </p:nvPr>
            </p:nvSpPr>
            <p:spPr>
              <a:xfrm>
                <a:off x="457200" y="404664"/>
                <a:ext cx="7931224" cy="6069288"/>
              </a:xfrm>
              <a:blipFill>
                <a:blip r:embed="rId2"/>
                <a:stretch>
                  <a:fillRect t="-803" r="-1153"/>
                </a:stretch>
              </a:blipFill>
            </p:spPr>
            <p:txBody>
              <a:bodyPr/>
              <a:lstStyle/>
              <a:p>
                <a:r>
                  <a:rPr lang="ru-RU">
                    <a:noFill/>
                  </a:rPr>
                  <a:t> </a:t>
                </a:r>
              </a:p>
            </p:txBody>
          </p:sp>
        </mc:Fallback>
      </mc:AlternateContent>
      <p:sp>
        <p:nvSpPr>
          <p:cNvPr id="4" name="Номер слайда 3">
            <a:extLst>
              <a:ext uri="{FF2B5EF4-FFF2-40B4-BE49-F238E27FC236}">
                <a16:creationId xmlns:a16="http://schemas.microsoft.com/office/drawing/2014/main" id="{D1507D5A-986D-46D7-BEA9-AC0FAC474C50}"/>
              </a:ext>
            </a:extLst>
          </p:cNvPr>
          <p:cNvSpPr>
            <a:spLocks noGrp="1"/>
          </p:cNvSpPr>
          <p:nvPr>
            <p:ph type="sldNum" sz="quarter" idx="15"/>
          </p:nvPr>
        </p:nvSpPr>
        <p:spPr/>
        <p:txBody>
          <a:bodyPr/>
          <a:lstStyle/>
          <a:p>
            <a:fld id="{D6F87789-79C0-4369-89FF-5E19A7612EE5}" type="slidenum">
              <a:rPr lang="ru-RU" smtClean="0"/>
              <a:pPr/>
              <a:t>8</a:t>
            </a:fld>
            <a:endParaRPr lang="ru-RU"/>
          </a:p>
        </p:txBody>
      </p:sp>
    </p:spTree>
    <p:extLst>
      <p:ext uri="{BB962C8B-B14F-4D97-AF65-F5344CB8AC3E}">
        <p14:creationId xmlns:p14="http://schemas.microsoft.com/office/powerpoint/2010/main" val="1119941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1AC5AB0-3BE9-46ED-ACBC-03B23518A93D}"/>
              </a:ext>
            </a:extLst>
          </p:cNvPr>
          <p:cNvSpPr>
            <a:spLocks noGrp="1"/>
          </p:cNvSpPr>
          <p:nvPr>
            <p:ph sz="quarter" idx="1"/>
          </p:nvPr>
        </p:nvSpPr>
        <p:spPr>
          <a:xfrm>
            <a:off x="457200" y="332656"/>
            <a:ext cx="8003232" cy="6141296"/>
          </a:xfrm>
        </p:spPr>
        <p:txBody>
          <a:bodyPr>
            <a:normAutofit fontScale="85000" lnSpcReduction="10000"/>
          </a:bodyPr>
          <a:lstStyle/>
          <a:p>
            <a:pPr indent="0" algn="just">
              <a:lnSpc>
                <a:spcPct val="107000"/>
              </a:lnSpc>
              <a:spcAft>
                <a:spcPts val="800"/>
              </a:spcAft>
              <a:buNone/>
            </a:pP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Сол себепті электролиз процесін әдеттегідей I =0 дейін жүргізбейді, яғни талдауға қажетті токты ғана жібереді. Егер қателік 1 % болса, онда электролиз I</a:t>
            </a:r>
            <a:r>
              <a:rPr lang="kk-KZ" sz="2400" kern="1200" baseline="-25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0,01I</a:t>
            </a:r>
            <a:r>
              <a:rPr lang="kk-KZ" sz="2400" kern="1200" baseline="-25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a:t>
            </a: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кезінде аяқталады. Ал егер қателікті 0,1 % жеткізу қажет болса I</a:t>
            </a:r>
            <a:r>
              <a:rPr lang="kk-KZ" sz="2400" kern="1200" baseline="-25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0,001I</a:t>
            </a:r>
            <a:r>
              <a:rPr lang="kk-KZ" sz="2400" kern="1200" baseline="-25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a:t>
            </a: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болуын қадағалау қажет. Электрхимиялық реакцияның аяқталу уақытын азайту үшін электродтың беттік ауданы үлкен, ерітіндінің мөлшері аз және қарқынды араластырылу керек. Кей жағдайда диффузия коэф­фициентін арттыру үшін температураны көтеру қажет болады. Егер де электролиз процесі үшін жағдайлар дұрыс таңдалса, талдау 30 минут ішінде аяқталады.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Тура кулонометрия – сезгіштігі жоғары, нақты талдау әдісі. Егер анықталу уақыты 5 секундтан аспайтын болса, онда жалпы қателігі 0,5 %-тен аспайды. Қазіргі кезде заманауи құралдар арқылы (электролиз процесі кезінде 10</a:t>
            </a:r>
            <a:r>
              <a:rPr lang="kk-KZ" sz="2400" kern="120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ішінде 1 мкA ток өткен кезде) зерттелетін компоненттердің 10</a:t>
            </a:r>
            <a:r>
              <a:rPr lang="kk-KZ" sz="2400" kern="120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 </a:t>
            </a:r>
            <a:r>
              <a:rPr lang="kk-KZ"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г мөлшерін анықтауға болады. Тура кулонометрия – эталонсыз, оңай автоматтандырылатын әдістің бірі. Тура кулонометрия тұрақты потенциалда газдар құрамындағы оттектің құрамын анықтауда қолданылады.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B4F61972-CDBB-45C7-A0C2-55181E882DFA}"/>
              </a:ext>
            </a:extLst>
          </p:cNvPr>
          <p:cNvSpPr>
            <a:spLocks noGrp="1"/>
          </p:cNvSpPr>
          <p:nvPr>
            <p:ph type="sldNum" sz="quarter" idx="15"/>
          </p:nvPr>
        </p:nvSpPr>
        <p:spPr/>
        <p:txBody>
          <a:bodyPr/>
          <a:lstStyle/>
          <a:p>
            <a:fld id="{D6F87789-79C0-4369-89FF-5E19A7612EE5}" type="slidenum">
              <a:rPr lang="ru-RU" smtClean="0"/>
              <a:pPr/>
              <a:t>9</a:t>
            </a:fld>
            <a:endParaRPr lang="ru-RU"/>
          </a:p>
        </p:txBody>
      </p:sp>
    </p:spTree>
    <p:extLst>
      <p:ext uri="{BB962C8B-B14F-4D97-AF65-F5344CB8AC3E}">
        <p14:creationId xmlns:p14="http://schemas.microsoft.com/office/powerpoint/2010/main" val="18145770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TM03090434[[fn=Дерево]]</Template>
  <TotalTime>9196</TotalTime>
  <Words>1764</Words>
  <Application>Microsoft Office PowerPoint</Application>
  <PresentationFormat>Экран (4:3)</PresentationFormat>
  <Paragraphs>76</Paragraphs>
  <Slides>17</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17</vt:i4>
      </vt:variant>
    </vt:vector>
  </HeadingPairs>
  <TitlesOfParts>
    <vt:vector size="24" baseType="lpstr">
      <vt:lpstr>Calibri</vt:lpstr>
      <vt:lpstr>Cambria Math</vt:lpstr>
      <vt:lpstr>Century Schoolbook</vt:lpstr>
      <vt:lpstr>Times New Roman</vt:lpstr>
      <vt:lpstr>Wingdings</vt:lpstr>
      <vt:lpstr>Wingdings 2</vt:lpstr>
      <vt:lpstr>Эркер</vt:lpstr>
      <vt:lpstr>Әл-Фараби атындағы Қазақ ұлттық университеті Химия және химиялық технология факультеті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Әль-Фараби атындағы Қазақ Ұлттық университеті Химия және химиялық технология факультеті</dc:title>
  <dc:creator>1</dc:creator>
  <cp:lastModifiedBy>Исмаилова Акмарал</cp:lastModifiedBy>
  <cp:revision>305</cp:revision>
  <dcterms:created xsi:type="dcterms:W3CDTF">2012-02-27T19:01:21Z</dcterms:created>
  <dcterms:modified xsi:type="dcterms:W3CDTF">2021-04-21T09:29:25Z</dcterms:modified>
</cp:coreProperties>
</file>